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48" r:id="rId2"/>
    <p:sldMasterId id="2147483660" r:id="rId3"/>
  </p:sldMasterIdLst>
  <p:notesMasterIdLst>
    <p:notesMasterId r:id="rId13"/>
  </p:notesMasterIdLst>
  <p:handoutMasterIdLst>
    <p:handoutMasterId r:id="rId14"/>
  </p:handoutMasterIdLst>
  <p:sldIdLst>
    <p:sldId id="287" r:id="rId4"/>
    <p:sldId id="324" r:id="rId5"/>
    <p:sldId id="317" r:id="rId6"/>
    <p:sldId id="329" r:id="rId7"/>
    <p:sldId id="350" r:id="rId8"/>
    <p:sldId id="366" r:id="rId9"/>
    <p:sldId id="340" r:id="rId10"/>
    <p:sldId id="365" r:id="rId11"/>
    <p:sldId id="367" r:id="rId12"/>
  </p:sldIdLst>
  <p:sldSz cx="9144000" cy="5143500" type="screen16x9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F59DF4CC-0F81-4DEF-8DF0-BD46E3162652}">
          <p14:sldIdLst>
            <p14:sldId id="287"/>
          </p14:sldIdLst>
        </p14:section>
        <p14:section name="1 PIA &amp; Ademe" id="{09F8F755-5D12-47DD-9139-7E3CB855D9A6}">
          <p14:sldIdLst>
            <p14:sldId id="324"/>
            <p14:sldId id="317"/>
            <p14:sldId id="329"/>
            <p14:sldId id="350"/>
          </p14:sldIdLst>
        </p14:section>
        <p14:section name="3 Action Transports" id="{2B1524B1-CA25-4BF7-AF2E-F4EF3C436A0B}">
          <p14:sldIdLst>
            <p14:sldId id="366"/>
            <p14:sldId id="340"/>
            <p14:sldId id="365"/>
            <p14:sldId id="3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8CE"/>
    <a:srgbClr val="C09AC7"/>
    <a:srgbClr val="F9B55C"/>
    <a:srgbClr val="F79646"/>
    <a:srgbClr val="4D4D4D"/>
    <a:srgbClr val="898989"/>
    <a:srgbClr val="1F36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5879" autoAdjust="0"/>
  </p:normalViewPr>
  <p:slideViewPr>
    <p:cSldViewPr>
      <p:cViewPr varScale="1">
        <p:scale>
          <a:sx n="134" d="100"/>
          <a:sy n="134" d="100"/>
        </p:scale>
        <p:origin x="120" y="4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3541"/>
    </p:cViewPr>
  </p:sorterViewPr>
  <p:notesViewPr>
    <p:cSldViewPr>
      <p:cViewPr varScale="1">
        <p:scale>
          <a:sx n="84" d="100"/>
          <a:sy n="84" d="100"/>
        </p:scale>
        <p:origin x="3924" y="108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3" y="1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r">
              <a:defRPr sz="1200"/>
            </a:lvl1pPr>
          </a:lstStyle>
          <a:p>
            <a:fld id="{E03BBE57-C65F-4946-9F75-6BD732D04963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r">
              <a:defRPr sz="1200"/>
            </a:lvl1pPr>
          </a:lstStyle>
          <a:p>
            <a:fld id="{0F35311E-725B-46D4-97B8-FAD34FA57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058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r">
              <a:defRPr sz="1200"/>
            </a:lvl1pPr>
          </a:lstStyle>
          <a:p>
            <a:fld id="{EF3FC065-0846-4AAC-AE66-1B610925BE4F}" type="datetimeFigureOut">
              <a:rPr lang="fr-FR" smtClean="0"/>
              <a:t>12/02/2019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78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0" tIns="45880" rIns="91760" bIns="4588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3"/>
            <a:ext cx="5439410" cy="3909864"/>
          </a:xfrm>
          <a:prstGeom prst="rect">
            <a:avLst/>
          </a:prstGeom>
        </p:spPr>
        <p:txBody>
          <a:bodyPr vert="horz" lIns="91760" tIns="45880" rIns="91760" bIns="4588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r">
              <a:defRPr sz="1200"/>
            </a:lvl1pPr>
          </a:lstStyle>
          <a:p>
            <a:fld id="{5D7653D9-90C5-4890-A697-3EAFA3ED8C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52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653D9-90C5-4890-A697-3EAFA3ED8CB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14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itre 2"/>
          <p:cNvSpPr>
            <a:spLocks noGrp="1"/>
          </p:cNvSpPr>
          <p:nvPr>
            <p:ph type="title" hasCustomPrompt="1"/>
          </p:nvPr>
        </p:nvSpPr>
        <p:spPr>
          <a:xfrm>
            <a:off x="889670" y="1383618"/>
            <a:ext cx="7498754" cy="7560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 b="0" baseline="0">
                <a:solidFill>
                  <a:srgbClr val="4D4D4D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2" hasCustomPrompt="1"/>
          </p:nvPr>
        </p:nvSpPr>
        <p:spPr>
          <a:xfrm>
            <a:off x="900114" y="2246895"/>
            <a:ext cx="7488311" cy="64889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30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Sous titre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 hasCustomPrompt="1"/>
          </p:nvPr>
        </p:nvSpPr>
        <p:spPr>
          <a:xfrm>
            <a:off x="4067945" y="4677984"/>
            <a:ext cx="4824215" cy="32403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300" baseline="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  <a:lvl2pPr>
              <a:defRPr sz="1600">
                <a:solidFill>
                  <a:srgbClr val="898989"/>
                </a:solidFill>
                <a:latin typeface="Trebuchet MS" panose="020B0603020202020204" pitchFamily="34" charset="0"/>
              </a:defRPr>
            </a:lvl2pPr>
            <a:lvl3pPr>
              <a:defRPr sz="1600">
                <a:solidFill>
                  <a:srgbClr val="898989"/>
                </a:solidFill>
                <a:latin typeface="Trebuchet MS" panose="020B0603020202020204" pitchFamily="34" charset="0"/>
              </a:defRPr>
            </a:lvl3pPr>
            <a:lvl4pPr>
              <a:defRPr sz="1600">
                <a:solidFill>
                  <a:srgbClr val="898989"/>
                </a:solidFill>
                <a:latin typeface="Trebuchet MS" panose="020B0603020202020204" pitchFamily="34" charset="0"/>
              </a:defRPr>
            </a:lvl4pPr>
            <a:lvl5pPr>
              <a:defRPr sz="1600">
                <a:solidFill>
                  <a:srgbClr val="898989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fr-FR" dirty="0" smtClean="0"/>
              <a:t>Lieu - Date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179512" y="4677984"/>
            <a:ext cx="3240360" cy="32403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100" baseline="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 dirty="0" smtClean="0"/>
              <a:t>Nom intervenant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696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 / 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 hasCustomPrompt="1"/>
          </p:nvPr>
        </p:nvSpPr>
        <p:spPr>
          <a:xfrm>
            <a:off x="3491880" y="249492"/>
            <a:ext cx="5324128" cy="454447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3000" b="1" baseline="0">
                <a:solidFill>
                  <a:srgbClr val="8EB8CE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fr-FR" dirty="0" smtClean="0"/>
              <a:t>Plan / Conclusion</a:t>
            </a:r>
            <a:endParaRPr lang="fr-FR" dirty="0"/>
          </a:p>
        </p:txBody>
      </p:sp>
      <p:sp>
        <p:nvSpPr>
          <p:cNvPr id="4" name="Espace réservé du contenu 7"/>
          <p:cNvSpPr>
            <a:spLocks noGrp="1"/>
          </p:cNvSpPr>
          <p:nvPr>
            <p:ph sz="quarter" idx="11" hasCustomPrompt="1"/>
          </p:nvPr>
        </p:nvSpPr>
        <p:spPr>
          <a:xfrm>
            <a:off x="3491880" y="843559"/>
            <a:ext cx="5328592" cy="280831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342900" indent="-342900">
              <a:buSzPct val="120000"/>
              <a:buFontTx/>
              <a:buBlip>
                <a:blip r:embed="rId2"/>
              </a:buBlip>
              <a:defRPr sz="2400">
                <a:solidFill>
                  <a:srgbClr val="1F3664"/>
                </a:solidFill>
                <a:latin typeface="Trebuchet MS" panose="020B0603020202020204" pitchFamily="34" charset="0"/>
              </a:defRPr>
            </a:lvl1pPr>
            <a:lvl2pPr marL="742950" indent="-285750"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 panose="020B0603020202020204" pitchFamily="34" charset="0"/>
              </a:defRPr>
            </a:lvl2pPr>
            <a:lvl3pPr marL="1143000" indent="-228600">
              <a:buClr>
                <a:srgbClr val="8EB8CE"/>
              </a:buClr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Trebuchet MS" panose="020B0603020202020204" pitchFamily="34" charset="0"/>
              </a:defRPr>
            </a:lvl3pPr>
          </a:lstStyle>
          <a:p>
            <a:pPr lvl="0"/>
            <a:r>
              <a:rPr lang="fr-FR" dirty="0" smtClean="0"/>
              <a:t> 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2"/>
            <a:endParaRPr lang="fr-FR" dirty="0" smtClean="0"/>
          </a:p>
          <a:p>
            <a:pPr lvl="0"/>
            <a:endParaRPr lang="fr-FR" dirty="0"/>
          </a:p>
        </p:txBody>
      </p:sp>
      <p:sp>
        <p:nvSpPr>
          <p:cNvPr id="5" name="Espace réservé du texte 11"/>
          <p:cNvSpPr>
            <a:spLocks noGrp="1"/>
          </p:cNvSpPr>
          <p:nvPr>
            <p:ph type="body" sz="quarter" idx="16" hasCustomPrompt="1"/>
          </p:nvPr>
        </p:nvSpPr>
        <p:spPr>
          <a:xfrm>
            <a:off x="3491880" y="3723878"/>
            <a:ext cx="5327774" cy="1619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r">
              <a:buNone/>
              <a:defRPr sz="1000" i="1">
                <a:solidFill>
                  <a:srgbClr val="4D4D4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Légende</a:t>
            </a:r>
            <a:endParaRPr lang="fr-FR" dirty="0"/>
          </a:p>
        </p:txBody>
      </p:sp>
      <p:sp>
        <p:nvSpPr>
          <p:cNvPr id="6" name="Espace réservé du texte 13"/>
          <p:cNvSpPr>
            <a:spLocks noGrp="1"/>
          </p:cNvSpPr>
          <p:nvPr>
            <p:ph type="body" sz="quarter" idx="17" hasCustomPrompt="1"/>
          </p:nvPr>
        </p:nvSpPr>
        <p:spPr>
          <a:xfrm>
            <a:off x="3491880" y="3939902"/>
            <a:ext cx="5328592" cy="161609"/>
          </a:xfrm>
          <a:prstGeom prst="rect">
            <a:avLst/>
          </a:prstGeom>
        </p:spPr>
        <p:txBody>
          <a:bodyPr anchor="ctr" anchorCtr="0"/>
          <a:lstStyle>
            <a:lvl1pPr marL="0" indent="0" algn="r">
              <a:buNone/>
              <a:defRPr sz="6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Sources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402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 power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3491880" y="1815666"/>
            <a:ext cx="5472608" cy="45444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000" b="1">
                <a:solidFill>
                  <a:srgbClr val="8EB8CE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fr-FR" dirty="0" smtClean="0"/>
              <a:t>Insérer Remerciements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 hasCustomPrompt="1"/>
          </p:nvPr>
        </p:nvSpPr>
        <p:spPr>
          <a:xfrm>
            <a:off x="3491880" y="3651870"/>
            <a:ext cx="5472608" cy="3775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4D4D4D"/>
                </a:solidFill>
              </a:defRPr>
            </a:lvl1pPr>
          </a:lstStyle>
          <a:p>
            <a:pPr lvl="0"/>
            <a:r>
              <a:rPr lang="fr-FR" dirty="0" smtClean="0"/>
              <a:t>CONTACT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 hasCustomPrompt="1"/>
          </p:nvPr>
        </p:nvSpPr>
        <p:spPr>
          <a:xfrm>
            <a:off x="3505201" y="3003798"/>
            <a:ext cx="5459414" cy="3238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rgbClr val="1F3664"/>
                </a:solidFill>
              </a:defRPr>
            </a:lvl1pPr>
          </a:lstStyle>
          <a:p>
            <a:pPr lvl="0"/>
            <a:r>
              <a:rPr lang="fr-FR" dirty="0" smtClean="0"/>
              <a:t>Toute l’ADEME sur www.ademe.fr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1014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-enume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63688" y="0"/>
            <a:ext cx="7128792" cy="6275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Insérer un titre</a:t>
            </a:r>
            <a:endParaRPr lang="fr-FR" dirty="0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03598"/>
            <a:ext cx="8640960" cy="3636404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Clr>
                <a:srgbClr val="EF5B2F"/>
              </a:buClr>
              <a:buSzPct val="120000"/>
              <a:buFontTx/>
              <a:buBlip>
                <a:blip r:embed="rId2"/>
              </a:buBlip>
              <a:defRPr sz="2400" baseline="0">
                <a:solidFill>
                  <a:srgbClr val="1F3664"/>
                </a:solidFill>
                <a:latin typeface="Trebuchet MS" panose="020B0603020202020204" pitchFamily="34" charset="0"/>
              </a:defRPr>
            </a:lvl1pPr>
            <a:lvl2pPr marL="742950" indent="-285750" algn="just">
              <a:buClr>
                <a:srgbClr val="4D4D4D"/>
              </a:buClr>
              <a:buSzPct val="100000"/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 panose="020B0603020202020204" pitchFamily="34" charset="0"/>
              </a:defRPr>
            </a:lvl2pPr>
            <a:lvl3pPr marL="1143000" indent="-228600">
              <a:buClr>
                <a:srgbClr val="8EB8CE"/>
              </a:buClr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Trebuchet MS" panose="020B0603020202020204" pitchFamily="34" charset="0"/>
              </a:defRPr>
            </a:lvl3pPr>
            <a:lvl4pPr marL="1600200" indent="-228600">
              <a:buClr>
                <a:srgbClr val="4D4D4D"/>
              </a:buClr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4D4D4D"/>
              </a:buClr>
              <a:buFont typeface="Courier New" panose="02070309020205020404" pitchFamily="49" charset="0"/>
              <a:buChar char="o"/>
              <a:defRPr>
                <a:solidFill>
                  <a:srgbClr val="4D4D4D"/>
                </a:solidFill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2"/>
            <a:endParaRPr lang="fr-FR" dirty="0" smtClean="0"/>
          </a:p>
        </p:txBody>
      </p:sp>
      <p:sp>
        <p:nvSpPr>
          <p:cNvPr id="6" name="Sous-titre 2"/>
          <p:cNvSpPr>
            <a:spLocks noGrp="1"/>
          </p:cNvSpPr>
          <p:nvPr>
            <p:ph type="subTitle" idx="10" hasCustomPrompt="1"/>
          </p:nvPr>
        </p:nvSpPr>
        <p:spPr>
          <a:xfrm>
            <a:off x="1763688" y="843558"/>
            <a:ext cx="7120880" cy="2160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Insérer un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579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>
            <a:spLocks noGrp="1"/>
          </p:cNvSpPr>
          <p:nvPr>
            <p:ph type="title" hasCustomPrompt="1"/>
          </p:nvPr>
        </p:nvSpPr>
        <p:spPr>
          <a:xfrm>
            <a:off x="1763688" y="0"/>
            <a:ext cx="7128792" cy="6275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Insérer un titre</a:t>
            </a:r>
            <a:endParaRPr lang="fr-FR" dirty="0"/>
          </a:p>
        </p:txBody>
      </p:sp>
      <p:sp>
        <p:nvSpPr>
          <p:cNvPr id="11" name="Sous-titre 2"/>
          <p:cNvSpPr>
            <a:spLocks noGrp="1"/>
          </p:cNvSpPr>
          <p:nvPr>
            <p:ph type="subTitle" idx="10" hasCustomPrompt="1"/>
          </p:nvPr>
        </p:nvSpPr>
        <p:spPr>
          <a:xfrm>
            <a:off x="1763688" y="843558"/>
            <a:ext cx="7120880" cy="2160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Insérer un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7610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70664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>
            <a:spLocks noGrp="1"/>
          </p:cNvSpPr>
          <p:nvPr>
            <p:ph type="title" hasCustomPrompt="1"/>
          </p:nvPr>
        </p:nvSpPr>
        <p:spPr>
          <a:xfrm>
            <a:off x="1763688" y="0"/>
            <a:ext cx="7128792" cy="6275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Insérer un titre</a:t>
            </a:r>
            <a:endParaRPr lang="fr-FR" dirty="0"/>
          </a:p>
        </p:txBody>
      </p:sp>
      <p:sp>
        <p:nvSpPr>
          <p:cNvPr id="11" name="Sous-titre 2"/>
          <p:cNvSpPr>
            <a:spLocks noGrp="1"/>
          </p:cNvSpPr>
          <p:nvPr>
            <p:ph type="subTitle" idx="10" hasCustomPrompt="1"/>
          </p:nvPr>
        </p:nvSpPr>
        <p:spPr>
          <a:xfrm>
            <a:off x="1763688" y="843558"/>
            <a:ext cx="7120880" cy="2160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1800">
                <a:solidFill>
                  <a:srgbClr val="8EB8CE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Insérer un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4504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-enume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63688" y="0"/>
            <a:ext cx="7128792" cy="6275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Insérer un titre</a:t>
            </a:r>
            <a:endParaRPr lang="fr-FR" dirty="0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1203598"/>
            <a:ext cx="8640960" cy="3636404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Clr>
                <a:srgbClr val="EF5B2F"/>
              </a:buClr>
              <a:buSzPct val="120000"/>
              <a:buFontTx/>
              <a:buBlip>
                <a:blip r:embed="rId2"/>
              </a:buBlip>
              <a:defRPr sz="2400" baseline="0">
                <a:solidFill>
                  <a:srgbClr val="1F3664"/>
                </a:solidFill>
                <a:latin typeface="Trebuchet MS" panose="020B0603020202020204" pitchFamily="34" charset="0"/>
              </a:defRPr>
            </a:lvl1pPr>
            <a:lvl2pPr marL="742950" indent="-285750" algn="just">
              <a:buClr>
                <a:srgbClr val="4D4D4D"/>
              </a:buClr>
              <a:buSzPct val="100000"/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 panose="020B0603020202020204" pitchFamily="34" charset="0"/>
              </a:defRPr>
            </a:lvl2pPr>
            <a:lvl3pPr marL="1143000" indent="-228600">
              <a:buClr>
                <a:srgbClr val="8EB8CE"/>
              </a:buClr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Trebuchet MS" panose="020B0603020202020204" pitchFamily="34" charset="0"/>
              </a:defRPr>
            </a:lvl3pPr>
            <a:lvl4pPr marL="1600200" indent="-228600">
              <a:buClr>
                <a:srgbClr val="4D4D4D"/>
              </a:buClr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4D4D4D"/>
              </a:buClr>
              <a:buFont typeface="Courier New" panose="02070309020205020404" pitchFamily="49" charset="0"/>
              <a:buChar char="o"/>
              <a:defRPr>
                <a:solidFill>
                  <a:srgbClr val="4D4D4D"/>
                </a:solidFill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2"/>
            <a:endParaRPr lang="fr-FR" dirty="0" smtClean="0"/>
          </a:p>
        </p:txBody>
      </p:sp>
      <p:sp>
        <p:nvSpPr>
          <p:cNvPr id="6" name="Sous-titre 2"/>
          <p:cNvSpPr>
            <a:spLocks noGrp="1"/>
          </p:cNvSpPr>
          <p:nvPr>
            <p:ph type="subTitle" idx="10" hasCustomPrompt="1"/>
          </p:nvPr>
        </p:nvSpPr>
        <p:spPr>
          <a:xfrm>
            <a:off x="1763688" y="843558"/>
            <a:ext cx="7120880" cy="2160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Insérer un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1698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251520" y="1203598"/>
            <a:ext cx="4104456" cy="358239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Clr>
                <a:srgbClr val="EF5B2F"/>
              </a:buClr>
              <a:buSzPct val="120000"/>
              <a:buFontTx/>
              <a:buBlip>
                <a:blip r:embed="rId2"/>
              </a:buBlip>
              <a:defRPr sz="2400" baseline="0">
                <a:solidFill>
                  <a:srgbClr val="1F3664"/>
                </a:solidFill>
                <a:latin typeface="Trebuchet MS" panose="020B0603020202020204" pitchFamily="34" charset="0"/>
              </a:defRPr>
            </a:lvl1pPr>
            <a:lvl2pPr marL="742950" indent="-285750" algn="just">
              <a:buClr>
                <a:srgbClr val="4D4D4D"/>
              </a:buClr>
              <a:buSzPct val="100000"/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 panose="020B0603020202020204" pitchFamily="34" charset="0"/>
              </a:defRPr>
            </a:lvl2pPr>
            <a:lvl3pPr marL="1143000" indent="-228600">
              <a:buClr>
                <a:srgbClr val="8EB8CE"/>
              </a:buClr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Trebuchet MS" panose="020B0603020202020204" pitchFamily="34" charset="0"/>
              </a:defRPr>
            </a:lvl3pPr>
            <a:lvl4pPr marL="1600200" indent="-228600">
              <a:buClr>
                <a:srgbClr val="4D4D4D"/>
              </a:buClr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4D4D4D"/>
              </a:buClr>
              <a:buFont typeface="Courier New" panose="02070309020205020404" pitchFamily="49" charset="0"/>
              <a:buChar char="o"/>
              <a:defRPr>
                <a:solidFill>
                  <a:srgbClr val="4D4D4D"/>
                </a:solidFill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6016" y="1203598"/>
            <a:ext cx="4176464" cy="3582399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Clr>
                <a:srgbClr val="EF5B2F"/>
              </a:buClr>
              <a:buSzPct val="120000"/>
              <a:buFontTx/>
              <a:buBlip>
                <a:blip r:embed="rId2"/>
              </a:buBlip>
              <a:defRPr sz="2400" baseline="0">
                <a:solidFill>
                  <a:srgbClr val="1F3664"/>
                </a:solidFill>
                <a:latin typeface="Trebuchet MS" panose="020B0603020202020204" pitchFamily="34" charset="0"/>
              </a:defRPr>
            </a:lvl1pPr>
            <a:lvl2pPr marL="742950" indent="-285750" algn="just">
              <a:buClr>
                <a:srgbClr val="4D4D4D"/>
              </a:buClr>
              <a:buSzPct val="100000"/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 panose="020B0603020202020204" pitchFamily="34" charset="0"/>
              </a:defRPr>
            </a:lvl2pPr>
            <a:lvl3pPr marL="1143000" indent="-228600">
              <a:buClr>
                <a:srgbClr val="8EB8CE"/>
              </a:buClr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Trebuchet MS" panose="020B0603020202020204" pitchFamily="34" charset="0"/>
              </a:defRPr>
            </a:lvl3pPr>
            <a:lvl4pPr marL="1600200" indent="-228600">
              <a:buClr>
                <a:srgbClr val="4D4D4D"/>
              </a:buClr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4D4D4D"/>
              </a:buClr>
              <a:buFont typeface="Courier New" panose="02070309020205020404" pitchFamily="49" charset="0"/>
              <a:buChar char="o"/>
              <a:defRPr>
                <a:solidFill>
                  <a:srgbClr val="4D4D4D"/>
                </a:solidFill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1763688" y="0"/>
            <a:ext cx="7128792" cy="6275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Insérer un titre</a:t>
            </a:r>
            <a:endParaRPr lang="fr-FR" dirty="0"/>
          </a:p>
        </p:txBody>
      </p:sp>
      <p:sp>
        <p:nvSpPr>
          <p:cNvPr id="8" name="Sous-titre 2"/>
          <p:cNvSpPr>
            <a:spLocks noGrp="1"/>
          </p:cNvSpPr>
          <p:nvPr>
            <p:ph type="subTitle" idx="19" hasCustomPrompt="1"/>
          </p:nvPr>
        </p:nvSpPr>
        <p:spPr>
          <a:xfrm>
            <a:off x="1763688" y="843558"/>
            <a:ext cx="7120880" cy="2160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Insérer un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392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numeration graphiques, vidéos et/ou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251520" y="1205920"/>
            <a:ext cx="4104456" cy="3526069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Clr>
                <a:srgbClr val="EF5B2F"/>
              </a:buClr>
              <a:buSzPct val="120000"/>
              <a:buFontTx/>
              <a:buBlip>
                <a:blip r:embed="rId2"/>
              </a:buBlip>
              <a:defRPr sz="2400" baseline="0">
                <a:solidFill>
                  <a:srgbClr val="1F3664"/>
                </a:solidFill>
                <a:latin typeface="Trebuchet MS" panose="020B0603020202020204" pitchFamily="34" charset="0"/>
              </a:defRPr>
            </a:lvl1pPr>
            <a:lvl2pPr marL="742950" indent="-285750" algn="just">
              <a:buClr>
                <a:srgbClr val="4D4D4D"/>
              </a:buClr>
              <a:buSzPct val="100000"/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 panose="020B0603020202020204" pitchFamily="34" charset="0"/>
              </a:defRPr>
            </a:lvl2pPr>
            <a:lvl3pPr marL="1200150" indent="-285750">
              <a:buClr>
                <a:srgbClr val="8EB8CE"/>
              </a:buClr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Trebuchet MS" panose="020B0603020202020204" pitchFamily="34" charset="0"/>
              </a:defRPr>
            </a:lvl3pPr>
            <a:lvl4pPr marL="1600200" indent="-228600">
              <a:buClr>
                <a:srgbClr val="4D4D4D"/>
              </a:buClr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4D4D4D"/>
              </a:buClr>
              <a:buFont typeface="Courier New" panose="02070309020205020404" pitchFamily="49" charset="0"/>
              <a:buChar char="o"/>
              <a:defRPr>
                <a:solidFill>
                  <a:srgbClr val="4D4D4D"/>
                </a:solidFill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11" hasCustomPrompt="1"/>
          </p:nvPr>
        </p:nvSpPr>
        <p:spPr>
          <a:xfrm>
            <a:off x="4716016" y="1203598"/>
            <a:ext cx="4176464" cy="3312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4D4D4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Insérer un objet</a:t>
            </a:r>
          </a:p>
        </p:txBody>
      </p:sp>
      <p:sp>
        <p:nvSpPr>
          <p:cNvPr id="22" name="Espace réservé du texte 11"/>
          <p:cNvSpPr>
            <a:spLocks noGrp="1"/>
          </p:cNvSpPr>
          <p:nvPr>
            <p:ph type="body" sz="quarter" idx="16" hasCustomPrompt="1"/>
          </p:nvPr>
        </p:nvSpPr>
        <p:spPr>
          <a:xfrm>
            <a:off x="4716016" y="4569972"/>
            <a:ext cx="4177134" cy="1619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r">
              <a:buNone/>
              <a:defRPr sz="1000" i="1">
                <a:solidFill>
                  <a:srgbClr val="4D4D4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Légende</a:t>
            </a:r>
            <a:endParaRPr lang="fr-FR" dirty="0"/>
          </a:p>
        </p:txBody>
      </p:sp>
      <p:sp>
        <p:nvSpPr>
          <p:cNvPr id="23" name="Espace réservé du texte 13"/>
          <p:cNvSpPr>
            <a:spLocks noGrp="1"/>
          </p:cNvSpPr>
          <p:nvPr>
            <p:ph type="body" sz="quarter" idx="17" hasCustomPrompt="1"/>
          </p:nvPr>
        </p:nvSpPr>
        <p:spPr>
          <a:xfrm>
            <a:off x="4716016" y="4786405"/>
            <a:ext cx="4177952" cy="1616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6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Sources</a:t>
            </a:r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 hasCustomPrompt="1"/>
          </p:nvPr>
        </p:nvSpPr>
        <p:spPr>
          <a:xfrm>
            <a:off x="1763688" y="0"/>
            <a:ext cx="7128792" cy="6275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Insérer un titre</a:t>
            </a:r>
            <a:endParaRPr lang="fr-FR" dirty="0"/>
          </a:p>
        </p:txBody>
      </p:sp>
      <p:sp>
        <p:nvSpPr>
          <p:cNvPr id="9" name="Sous-titre 2"/>
          <p:cNvSpPr>
            <a:spLocks noGrp="1"/>
          </p:cNvSpPr>
          <p:nvPr>
            <p:ph type="subTitle" idx="18" hasCustomPrompt="1"/>
          </p:nvPr>
        </p:nvSpPr>
        <p:spPr>
          <a:xfrm>
            <a:off x="1763688" y="843558"/>
            <a:ext cx="7120880" cy="2160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Insérer un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031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aphiques, vidéos et/ou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7"/>
          <p:cNvSpPr>
            <a:spLocks noGrp="1"/>
          </p:cNvSpPr>
          <p:nvPr>
            <p:ph sz="quarter" idx="10" hasCustomPrompt="1"/>
          </p:nvPr>
        </p:nvSpPr>
        <p:spPr>
          <a:xfrm>
            <a:off x="251520" y="1203598"/>
            <a:ext cx="4104456" cy="3312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4D4D4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Insérer un objet</a:t>
            </a:r>
            <a:endParaRPr lang="fr-FR" dirty="0"/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11" hasCustomPrompt="1"/>
          </p:nvPr>
        </p:nvSpPr>
        <p:spPr>
          <a:xfrm>
            <a:off x="4716016" y="1203598"/>
            <a:ext cx="4176464" cy="3312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4D4D4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Insérer un objet</a:t>
            </a:r>
            <a:endParaRPr lang="fr-FR" dirty="0"/>
          </a:p>
        </p:txBody>
      </p:sp>
      <p:sp>
        <p:nvSpPr>
          <p:cNvPr id="14" name="Titre 1"/>
          <p:cNvSpPr>
            <a:spLocks noGrp="1"/>
          </p:cNvSpPr>
          <p:nvPr>
            <p:ph type="title" hasCustomPrompt="1"/>
          </p:nvPr>
        </p:nvSpPr>
        <p:spPr>
          <a:xfrm>
            <a:off x="1763688" y="0"/>
            <a:ext cx="7128792" cy="6275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Insérer un titre</a:t>
            </a:r>
            <a:endParaRPr lang="fr-FR" dirty="0"/>
          </a:p>
        </p:txBody>
      </p:sp>
      <p:sp>
        <p:nvSpPr>
          <p:cNvPr id="12" name="Sous-titre 2"/>
          <p:cNvSpPr>
            <a:spLocks noGrp="1"/>
          </p:cNvSpPr>
          <p:nvPr>
            <p:ph type="subTitle" idx="18" hasCustomPrompt="1"/>
          </p:nvPr>
        </p:nvSpPr>
        <p:spPr>
          <a:xfrm>
            <a:off x="1763688" y="843558"/>
            <a:ext cx="7120880" cy="2160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Insérer un sous-titre</a:t>
            </a:r>
            <a:endParaRPr lang="fr-FR" dirty="0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6" hasCustomPrompt="1"/>
          </p:nvPr>
        </p:nvSpPr>
        <p:spPr>
          <a:xfrm>
            <a:off x="4716016" y="4569972"/>
            <a:ext cx="4177134" cy="1619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r">
              <a:buNone/>
              <a:defRPr sz="1000" i="1">
                <a:solidFill>
                  <a:srgbClr val="4D4D4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Légende</a:t>
            </a:r>
            <a:endParaRPr lang="fr-FR" dirty="0"/>
          </a:p>
        </p:txBody>
      </p:sp>
      <p:sp>
        <p:nvSpPr>
          <p:cNvPr id="16" name="Espace réservé du texte 13"/>
          <p:cNvSpPr>
            <a:spLocks noGrp="1"/>
          </p:cNvSpPr>
          <p:nvPr>
            <p:ph type="body" sz="quarter" idx="17" hasCustomPrompt="1"/>
          </p:nvPr>
        </p:nvSpPr>
        <p:spPr>
          <a:xfrm>
            <a:off x="4716016" y="4786405"/>
            <a:ext cx="4177952" cy="1616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6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Sources</a:t>
            </a:r>
            <a:endParaRPr lang="fr-FR" dirty="0"/>
          </a:p>
        </p:txBody>
      </p:sp>
      <p:sp>
        <p:nvSpPr>
          <p:cNvPr id="21" name="Espace réservé du texte 11"/>
          <p:cNvSpPr>
            <a:spLocks noGrp="1"/>
          </p:cNvSpPr>
          <p:nvPr>
            <p:ph type="body" sz="quarter" idx="14" hasCustomPrompt="1"/>
          </p:nvPr>
        </p:nvSpPr>
        <p:spPr>
          <a:xfrm>
            <a:off x="251520" y="4569972"/>
            <a:ext cx="4104456" cy="16201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1000" i="1">
                <a:solidFill>
                  <a:srgbClr val="4D4D4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Légende</a:t>
            </a:r>
            <a:endParaRPr lang="fr-FR" dirty="0"/>
          </a:p>
        </p:txBody>
      </p:sp>
      <p:sp>
        <p:nvSpPr>
          <p:cNvPr id="24" name="Espace réservé du texte 13"/>
          <p:cNvSpPr>
            <a:spLocks noGrp="1"/>
          </p:cNvSpPr>
          <p:nvPr>
            <p:ph type="body" sz="quarter" idx="15" hasCustomPrompt="1"/>
          </p:nvPr>
        </p:nvSpPr>
        <p:spPr>
          <a:xfrm>
            <a:off x="251520" y="4786405"/>
            <a:ext cx="4104456" cy="16160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6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Sources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8989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, vidéo et/ou imag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7"/>
          <p:cNvSpPr>
            <a:spLocks noGrp="1"/>
          </p:cNvSpPr>
          <p:nvPr>
            <p:ph sz="quarter" idx="13" hasCustomPrompt="1"/>
          </p:nvPr>
        </p:nvSpPr>
        <p:spPr>
          <a:xfrm>
            <a:off x="251520" y="1203598"/>
            <a:ext cx="8640961" cy="3312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4D4D4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Insérer un objet</a:t>
            </a:r>
            <a:endParaRPr lang="fr-FR" dirty="0"/>
          </a:p>
        </p:txBody>
      </p:sp>
      <p:sp>
        <p:nvSpPr>
          <p:cNvPr id="9" name="Espace réservé du texte 11"/>
          <p:cNvSpPr>
            <a:spLocks noGrp="1"/>
          </p:cNvSpPr>
          <p:nvPr>
            <p:ph type="body" sz="quarter" idx="14" hasCustomPrompt="1"/>
          </p:nvPr>
        </p:nvSpPr>
        <p:spPr>
          <a:xfrm>
            <a:off x="251520" y="4569972"/>
            <a:ext cx="7693408" cy="1619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1000" i="1">
                <a:solidFill>
                  <a:srgbClr val="4D4D4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Légende</a:t>
            </a:r>
            <a:endParaRPr lang="fr-FR" dirty="0"/>
          </a:p>
        </p:txBody>
      </p:sp>
      <p:sp>
        <p:nvSpPr>
          <p:cNvPr id="10" name="Espace réservé du texte 13"/>
          <p:cNvSpPr>
            <a:spLocks noGrp="1"/>
          </p:cNvSpPr>
          <p:nvPr>
            <p:ph type="body" sz="quarter" idx="15" hasCustomPrompt="1"/>
          </p:nvPr>
        </p:nvSpPr>
        <p:spPr>
          <a:xfrm>
            <a:off x="251520" y="4786405"/>
            <a:ext cx="7704856" cy="16160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6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Sources</a:t>
            </a:r>
            <a:endParaRPr lang="fr-FR" dirty="0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1763688" y="0"/>
            <a:ext cx="7128792" cy="6275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Insérer un titre</a:t>
            </a:r>
            <a:endParaRPr lang="fr-FR" dirty="0"/>
          </a:p>
        </p:txBody>
      </p:sp>
      <p:sp>
        <p:nvSpPr>
          <p:cNvPr id="8" name="Sous-titre 2"/>
          <p:cNvSpPr>
            <a:spLocks noGrp="1"/>
          </p:cNvSpPr>
          <p:nvPr>
            <p:ph type="subTitle" idx="10" hasCustomPrompt="1"/>
          </p:nvPr>
        </p:nvSpPr>
        <p:spPr>
          <a:xfrm>
            <a:off x="1763688" y="843558"/>
            <a:ext cx="7120880" cy="2160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Insérer un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4365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itre 2"/>
          <p:cNvSpPr>
            <a:spLocks noGrp="1"/>
          </p:cNvSpPr>
          <p:nvPr>
            <p:ph type="title" hasCustomPrompt="1"/>
          </p:nvPr>
        </p:nvSpPr>
        <p:spPr>
          <a:xfrm>
            <a:off x="889670" y="1383618"/>
            <a:ext cx="7498754" cy="7560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 b="0" baseline="0">
                <a:solidFill>
                  <a:srgbClr val="4D4D4D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2" hasCustomPrompt="1"/>
          </p:nvPr>
        </p:nvSpPr>
        <p:spPr>
          <a:xfrm>
            <a:off x="900114" y="2246895"/>
            <a:ext cx="7488311" cy="64889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30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fr-FR" dirty="0" smtClean="0"/>
              <a:t>Sous titre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 hasCustomPrompt="1"/>
          </p:nvPr>
        </p:nvSpPr>
        <p:spPr>
          <a:xfrm>
            <a:off x="4067945" y="4677984"/>
            <a:ext cx="4824215" cy="32403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300" baseline="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  <a:lvl2pPr>
              <a:defRPr sz="1600">
                <a:solidFill>
                  <a:srgbClr val="898989"/>
                </a:solidFill>
                <a:latin typeface="Trebuchet MS" panose="020B0603020202020204" pitchFamily="34" charset="0"/>
              </a:defRPr>
            </a:lvl2pPr>
            <a:lvl3pPr>
              <a:defRPr sz="1600">
                <a:solidFill>
                  <a:srgbClr val="898989"/>
                </a:solidFill>
                <a:latin typeface="Trebuchet MS" panose="020B0603020202020204" pitchFamily="34" charset="0"/>
              </a:defRPr>
            </a:lvl3pPr>
            <a:lvl4pPr>
              <a:defRPr sz="1600">
                <a:solidFill>
                  <a:srgbClr val="898989"/>
                </a:solidFill>
                <a:latin typeface="Trebuchet MS" panose="020B0603020202020204" pitchFamily="34" charset="0"/>
              </a:defRPr>
            </a:lvl4pPr>
            <a:lvl5pPr>
              <a:defRPr sz="1600">
                <a:solidFill>
                  <a:srgbClr val="898989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fr-FR" dirty="0" smtClean="0"/>
              <a:t>Lieu - Date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179512" y="4677984"/>
            <a:ext cx="3240360" cy="32403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100" baseline="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 dirty="0" smtClean="0"/>
              <a:t>Nom intervenant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972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ctrTitle" hasCustomPrompt="1"/>
          </p:nvPr>
        </p:nvSpPr>
        <p:spPr>
          <a:xfrm>
            <a:off x="3491880" y="1707654"/>
            <a:ext cx="5324128" cy="81009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3000" b="1">
                <a:solidFill>
                  <a:srgbClr val="8EB8CE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fr-FR" dirty="0" smtClean="0"/>
              <a:t>Titre sous section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597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53922" cy="4219558"/>
          </a:xfrm>
          <a:prstGeom prst="rect">
            <a:avLst/>
          </a:prstGeom>
          <a:solidFill>
            <a:srgbClr val="8EB8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globe.png"/>
          <p:cNvPicPr>
            <a:picLocks noChangeAspect="1"/>
          </p:cNvPicPr>
          <p:nvPr userDrawn="1"/>
        </p:nvPicPr>
        <p:blipFill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2579"/>
            <a:ext cx="3458799" cy="3458799"/>
          </a:xfrm>
          <a:prstGeom prst="rect">
            <a:avLst/>
          </a:prstGeom>
        </p:spPr>
      </p:pic>
      <p:pic>
        <p:nvPicPr>
          <p:cNvPr id="8" name="Image 7" descr="bandeau_ADEM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95886"/>
            <a:ext cx="9144000" cy="84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44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D4D4D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53922" cy="6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53922" cy="692001"/>
          </a:xfrm>
          <a:prstGeom prst="rect">
            <a:avLst/>
          </a:prstGeom>
          <a:solidFill>
            <a:srgbClr val="8EB8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 descr="bandeau_ADEME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8112"/>
            <a:ext cx="9144000" cy="847344"/>
          </a:xfrm>
          <a:prstGeom prst="rect">
            <a:avLst/>
          </a:prstGeom>
        </p:spPr>
      </p:pic>
      <p:sp>
        <p:nvSpPr>
          <p:cNvPr id="13" name="Espace réservé du numéro de diapositive 5"/>
          <p:cNvSpPr txBox="1">
            <a:spLocks/>
          </p:cNvSpPr>
          <p:nvPr userDrawn="1"/>
        </p:nvSpPr>
        <p:spPr>
          <a:xfrm>
            <a:off x="8464602" y="4876006"/>
            <a:ext cx="514400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E709FEE-F792-45ED-BA1C-456E25B91E40}" type="slidenum">
              <a:rPr lang="fr-FR" sz="1000" smtClean="0">
                <a:solidFill>
                  <a:schemeClr val="bg1">
                    <a:lumMod val="50000"/>
                  </a:schemeClr>
                </a:solidFill>
              </a:rPr>
              <a:pPr algn="r"/>
              <a:t>‹N°›</a:t>
            </a:fld>
            <a:endParaRPr lang="fr-FR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Espace réservé du texte 24"/>
          <p:cNvSpPr txBox="1">
            <a:spLocks/>
          </p:cNvSpPr>
          <p:nvPr userDrawn="1"/>
        </p:nvSpPr>
        <p:spPr>
          <a:xfrm>
            <a:off x="179389" y="4876006"/>
            <a:ext cx="1152525" cy="21669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000" kern="1200">
                <a:solidFill>
                  <a:srgbClr val="EF5B2F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www.ademe.fr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67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82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"/>
            <a:ext cx="1979712" cy="4219558"/>
          </a:xfrm>
          <a:prstGeom prst="rect">
            <a:avLst/>
          </a:prstGeom>
          <a:solidFill>
            <a:srgbClr val="8EB8CE">
              <a:alpha val="7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C09AC7"/>
              </a:solidFill>
            </a:endParaRPr>
          </a:p>
        </p:txBody>
      </p:sp>
      <p:pic>
        <p:nvPicPr>
          <p:cNvPr id="16" name="Image 15" descr="globe.png"/>
          <p:cNvPicPr>
            <a:picLocks noChangeAspect="1"/>
          </p:cNvPicPr>
          <p:nvPr userDrawn="1"/>
        </p:nvPicPr>
        <p:blipFill>
          <a:blip r:embed="rId8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70" y="843558"/>
            <a:ext cx="2478364" cy="2478362"/>
          </a:xfrm>
          <a:prstGeom prst="rect">
            <a:avLst/>
          </a:prstGeom>
        </p:spPr>
      </p:pic>
      <p:pic>
        <p:nvPicPr>
          <p:cNvPr id="19" name="Image 18" descr="bandeau_ADEME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95886"/>
            <a:ext cx="9144000" cy="847344"/>
          </a:xfrm>
          <a:prstGeom prst="rect">
            <a:avLst/>
          </a:prstGeom>
        </p:spPr>
      </p:pic>
      <p:sp>
        <p:nvSpPr>
          <p:cNvPr id="14" name="Espace réservé du numéro de diapositive 5"/>
          <p:cNvSpPr txBox="1">
            <a:spLocks/>
          </p:cNvSpPr>
          <p:nvPr userDrawn="1"/>
        </p:nvSpPr>
        <p:spPr>
          <a:xfrm>
            <a:off x="8464602" y="4876006"/>
            <a:ext cx="514400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E709FEE-F792-45ED-BA1C-456E25B91E40}" type="slidenum">
              <a:rPr lang="fr-FR" sz="1000" smtClean="0">
                <a:solidFill>
                  <a:schemeClr val="bg1">
                    <a:lumMod val="50000"/>
                  </a:schemeClr>
                </a:solidFill>
              </a:rPr>
              <a:pPr algn="r"/>
              <a:t>‹N°›</a:t>
            </a:fld>
            <a:endParaRPr lang="fr-FR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Espace réservé du texte 24"/>
          <p:cNvSpPr txBox="1">
            <a:spLocks/>
          </p:cNvSpPr>
          <p:nvPr userDrawn="1"/>
        </p:nvSpPr>
        <p:spPr>
          <a:xfrm>
            <a:off x="179389" y="4876006"/>
            <a:ext cx="1152525" cy="21669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000" kern="1200">
                <a:solidFill>
                  <a:srgbClr val="EF5B2F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www.ademe.fr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349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6" r:id="rId2"/>
    <p:sldLayoutId id="2147483677" r:id="rId3"/>
    <p:sldLayoutId id="2147483679" r:id="rId4"/>
    <p:sldLayoutId id="2147483680" r:id="rId5"/>
    <p:sldLayoutId id="2147483681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D4D4D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383618"/>
            <a:ext cx="7702390" cy="756084"/>
          </a:xfrm>
        </p:spPr>
        <p:txBody>
          <a:bodyPr anchor="t">
            <a:noAutofit/>
          </a:bodyPr>
          <a:lstStyle/>
          <a:p>
            <a:pPr algn="l"/>
            <a:r>
              <a:rPr lang="fr-FR" sz="2400" b="1" dirty="0"/>
              <a:t>Présentation des appels à projets ADEME du PIA 3</a:t>
            </a: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1200" b="1" dirty="0"/>
              <a:t>Direction des Investissements d’Avenir</a:t>
            </a:r>
            <a:br>
              <a:rPr lang="fr-FR" sz="1200" b="1" dirty="0"/>
            </a:br>
            <a:endParaRPr lang="fr-FR" sz="1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867894"/>
            <a:ext cx="1869742" cy="59815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494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7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8"/>
          <p:cNvSpPr/>
          <p:nvPr/>
        </p:nvSpPr>
        <p:spPr>
          <a:xfrm rot="5400000">
            <a:off x="4974235" y="-1469727"/>
            <a:ext cx="327170" cy="61722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tx2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92075" defTabSz="718362"/>
            <a:endParaRPr lang="fr-FR" sz="1350" dirty="0">
              <a:solidFill>
                <a:prstClr val="white"/>
              </a:solidFill>
            </a:endParaRPr>
          </a:p>
        </p:txBody>
      </p:sp>
      <p:sp>
        <p:nvSpPr>
          <p:cNvPr id="6" name="Rounded Rectangle 8"/>
          <p:cNvSpPr/>
          <p:nvPr/>
        </p:nvSpPr>
        <p:spPr>
          <a:xfrm rot="5400000">
            <a:off x="4752020" y="-1280678"/>
            <a:ext cx="1440160" cy="6840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marL="434975" indent="-342900" defTabSz="718362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fr-FR" sz="1350" dirty="0" smtClean="0">
                <a:solidFill>
                  <a:sysClr val="windowText" lastClr="000000"/>
                </a:solidFill>
              </a:rPr>
              <a:t>Présentation </a:t>
            </a:r>
            <a:r>
              <a:rPr lang="fr-FR" sz="1350" dirty="0">
                <a:solidFill>
                  <a:sysClr val="windowText" lastClr="000000"/>
                </a:solidFill>
              </a:rPr>
              <a:t>générale du </a:t>
            </a:r>
            <a:r>
              <a:rPr lang="fr-FR" sz="1350" dirty="0" smtClean="0">
                <a:solidFill>
                  <a:sysClr val="windowText" lastClr="000000"/>
                </a:solidFill>
              </a:rPr>
              <a:t>PIA 3 </a:t>
            </a:r>
            <a:r>
              <a:rPr lang="fr-FR" sz="1350" dirty="0">
                <a:solidFill>
                  <a:sysClr val="windowText" lastClr="000000"/>
                </a:solidFill>
              </a:rPr>
              <a:t>opéré par </a:t>
            </a:r>
            <a:r>
              <a:rPr lang="fr-FR" sz="1350" dirty="0" smtClean="0">
                <a:solidFill>
                  <a:sysClr val="windowText" lastClr="000000"/>
                </a:solidFill>
              </a:rPr>
              <a:t>l’ADEME</a:t>
            </a:r>
          </a:p>
          <a:p>
            <a:pPr marL="434975" indent="-342900" defTabSz="718362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fr-FR" sz="1350" dirty="0" smtClean="0">
              <a:solidFill>
                <a:schemeClr val="tx1"/>
              </a:solidFill>
            </a:endParaRPr>
          </a:p>
          <a:p>
            <a:pPr marL="434975" indent="-342900" defTabSz="718362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fr-FR" sz="1350" dirty="0" smtClean="0">
                <a:solidFill>
                  <a:schemeClr val="tx1"/>
                </a:solidFill>
              </a:rPr>
              <a:t>Présentation </a:t>
            </a:r>
            <a:r>
              <a:rPr lang="fr-FR" sz="1350" dirty="0">
                <a:solidFill>
                  <a:schemeClr val="tx1"/>
                </a:solidFill>
              </a:rPr>
              <a:t>de </a:t>
            </a:r>
            <a:r>
              <a:rPr lang="fr-FR" sz="1350" dirty="0" smtClean="0">
                <a:solidFill>
                  <a:schemeClr val="tx1"/>
                </a:solidFill>
              </a:rPr>
              <a:t>l’action « Transports » </a:t>
            </a:r>
            <a:r>
              <a:rPr lang="fr-FR" sz="1350" i="1" dirty="0" smtClean="0">
                <a:solidFill>
                  <a:schemeClr val="tx1"/>
                </a:solidFill>
              </a:rPr>
              <a:t>Ecosystèmes </a:t>
            </a:r>
            <a:r>
              <a:rPr lang="fr-FR" sz="1350" i="1" dirty="0">
                <a:solidFill>
                  <a:schemeClr val="tx1"/>
                </a:solidFill>
              </a:rPr>
              <a:t>d’innovation performants </a:t>
            </a:r>
            <a:endParaRPr lang="fr-FR" sz="1350" i="1" dirty="0" smtClean="0">
              <a:solidFill>
                <a:schemeClr val="tx1"/>
              </a:solidFill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2051720" y="105476"/>
            <a:ext cx="6984776" cy="75608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8EB8CE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 smtClean="0"/>
              <a:t>Sommaire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92139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0"/>
            <a:ext cx="7272808" cy="627534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/>
              <a:t>PIA 1 &amp; 2 : un bilan reconnu qui ouvre la voie au PIA 3</a:t>
            </a:r>
            <a:endParaRPr lang="fr-FR" sz="18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pPr algn="l"/>
            <a:r>
              <a:rPr lang="fr-FR" dirty="0" smtClean="0"/>
              <a:t>Le PIA opéré par l’ADEME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1347614"/>
            <a:ext cx="5317220" cy="354810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1518" y="1471476"/>
            <a:ext cx="2852629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/>
              <a:t>Entre 2010 et 2017, </a:t>
            </a:r>
            <a:br>
              <a:rPr lang="fr-FR" sz="1200" b="1" dirty="0" smtClean="0"/>
            </a:br>
            <a:r>
              <a:rPr lang="fr-FR" sz="1200" b="1" dirty="0" smtClean="0"/>
              <a:t>les PIA 1 et 2, opérés par l’ADEME ont permis : </a:t>
            </a:r>
          </a:p>
          <a:p>
            <a:endParaRPr lang="fr-FR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smtClean="0"/>
              <a:t>Un financement en croissance des PME (25%) et une continuité d’accompagnement des Grandes Entreprises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smtClean="0"/>
              <a:t>L’accompagnement de 4 thématiques :</a:t>
            </a:r>
          </a:p>
          <a:p>
            <a:pPr marL="268288" indent="-7937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900" dirty="0"/>
              <a:t>Transport &amp; Véhicules du futur, </a:t>
            </a:r>
          </a:p>
          <a:p>
            <a:pPr marL="268288" indent="-7937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900" dirty="0"/>
              <a:t>Energies renouvelables, stockage </a:t>
            </a:r>
            <a:r>
              <a:rPr lang="fr-FR" sz="900" dirty="0" smtClean="0"/>
              <a:t>de l’énergie, réseaux électriques intelligents</a:t>
            </a:r>
          </a:p>
          <a:p>
            <a:pPr marL="268288" indent="-7937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900" dirty="0" smtClean="0"/>
              <a:t>Economie circulaire &amp; déchets</a:t>
            </a:r>
          </a:p>
          <a:p>
            <a:pPr marL="268288" indent="-7937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900" dirty="0" smtClean="0"/>
              <a:t>Bâtiment, industrie &amp; agriculture, chimie du végétal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630" y="526918"/>
            <a:ext cx="1151938" cy="36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068200" y="3789886"/>
            <a:ext cx="178852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597776" y="3160864"/>
            <a:ext cx="398686" cy="1440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7863800" y="3789886"/>
            <a:ext cx="178852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8393376" y="3160864"/>
            <a:ext cx="398686" cy="14401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7863800" y="2709254"/>
            <a:ext cx="178852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8393376" y="2080232"/>
            <a:ext cx="398686" cy="1440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021329" y="3789886"/>
            <a:ext cx="178852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2550905" y="3160864"/>
            <a:ext cx="398686" cy="1440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1800" dirty="0" smtClean="0"/>
              <a:t>PIA 3 : 3 </a:t>
            </a:r>
            <a:r>
              <a:rPr lang="fr-FR" dirty="0"/>
              <a:t>actions structurantes de la </a:t>
            </a:r>
            <a:r>
              <a:rPr lang="fr-FR" dirty="0" smtClean="0"/>
              <a:t>transition </a:t>
            </a:r>
            <a:r>
              <a:rPr lang="fr-FR" dirty="0"/>
              <a:t>énergétique et écologique (TEE</a:t>
            </a:r>
            <a:r>
              <a:rPr lang="fr-FR" dirty="0" smtClean="0"/>
              <a:t>)</a:t>
            </a:r>
            <a:endParaRPr lang="fr-FR" sz="1800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/>
              <a:t>PIA opéré par </a:t>
            </a:r>
            <a:r>
              <a:rPr lang="fr-FR" dirty="0" smtClean="0"/>
              <a:t>l’ADEME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96625" y="1423971"/>
            <a:ext cx="2336150" cy="59478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Concours d’innovation</a:t>
            </a:r>
            <a:br>
              <a:rPr lang="fr-FR" sz="1100" dirty="0" smtClean="0"/>
            </a:br>
            <a:r>
              <a:rPr lang="fr-FR" sz="1100" dirty="0" smtClean="0"/>
              <a:t> </a:t>
            </a:r>
            <a:br>
              <a:rPr lang="fr-FR" sz="1100" dirty="0" smtClean="0"/>
            </a:br>
            <a:r>
              <a:rPr lang="fr-FR" sz="1100" dirty="0" smtClean="0"/>
              <a:t>(CI)</a:t>
            </a:r>
            <a:endParaRPr lang="fr-FR" sz="1100" dirty="0"/>
          </a:p>
        </p:txBody>
      </p:sp>
      <p:sp>
        <p:nvSpPr>
          <p:cNvPr id="8" name="Rectangle 7"/>
          <p:cNvSpPr/>
          <p:nvPr/>
        </p:nvSpPr>
        <p:spPr>
          <a:xfrm>
            <a:off x="3246825" y="1423971"/>
            <a:ext cx="2620604" cy="59478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Accélérer </a:t>
            </a:r>
            <a:r>
              <a:rPr lang="fr-FR" sz="1100" dirty="0"/>
              <a:t>le développement des écosystèmes d’innovation </a:t>
            </a:r>
            <a:r>
              <a:rPr lang="fr-FR" sz="1100" dirty="0" smtClean="0"/>
              <a:t>performants</a:t>
            </a:r>
            <a:br>
              <a:rPr lang="fr-FR" sz="1100" dirty="0" smtClean="0"/>
            </a:br>
            <a:r>
              <a:rPr lang="fr-FR" sz="1100" dirty="0" smtClean="0"/>
              <a:t> (TRANSPORT &amp; MOBILITE)</a:t>
            </a:r>
          </a:p>
        </p:txBody>
      </p:sp>
      <p:sp>
        <p:nvSpPr>
          <p:cNvPr id="9" name="Rectangle 8"/>
          <p:cNvSpPr/>
          <p:nvPr/>
        </p:nvSpPr>
        <p:spPr>
          <a:xfrm>
            <a:off x="6325524" y="1423971"/>
            <a:ext cx="2336150" cy="59478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Démonstrateurs</a:t>
            </a:r>
            <a:r>
              <a:rPr lang="fr-FR" sz="1100" dirty="0" smtClean="0"/>
              <a:t> </a:t>
            </a:r>
            <a:r>
              <a:rPr lang="fr-FR" sz="1100" dirty="0"/>
              <a:t>et territoires d’innovation de grande </a:t>
            </a:r>
            <a:r>
              <a:rPr lang="fr-FR" sz="1100" dirty="0" smtClean="0"/>
              <a:t>ambition</a:t>
            </a:r>
            <a:br>
              <a:rPr lang="fr-FR" sz="1100" dirty="0" smtClean="0"/>
            </a:br>
            <a:r>
              <a:rPr lang="fr-FR" sz="1100" dirty="0" smtClean="0"/>
              <a:t>(DEMONSTRATEURS) </a:t>
            </a:r>
            <a:endParaRPr lang="fr-FR" sz="1100" dirty="0"/>
          </a:p>
        </p:txBody>
      </p:sp>
      <p:sp>
        <p:nvSpPr>
          <p:cNvPr id="12" name="Rectangle 11"/>
          <p:cNvSpPr/>
          <p:nvPr/>
        </p:nvSpPr>
        <p:spPr>
          <a:xfrm>
            <a:off x="6324521" y="2073310"/>
            <a:ext cx="2336151" cy="8056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Développement </a:t>
            </a:r>
            <a:r>
              <a:rPr lang="fr-FR" sz="1200" b="1" dirty="0">
                <a:solidFill>
                  <a:schemeClr val="tx1"/>
                </a:solidFill>
              </a:rPr>
              <a:t>de démonstrateurs de la </a:t>
            </a:r>
            <a:r>
              <a:rPr lang="fr-FR" sz="1200" b="1" dirty="0" smtClean="0">
                <a:solidFill>
                  <a:schemeClr val="tx1"/>
                </a:solidFill>
              </a:rPr>
              <a:t>Transition </a:t>
            </a:r>
            <a:r>
              <a:rPr lang="fr-FR" sz="1200" b="1" dirty="0">
                <a:solidFill>
                  <a:schemeClr val="tx1"/>
                </a:solidFill>
              </a:rPr>
              <a:t>E</a:t>
            </a:r>
            <a:r>
              <a:rPr lang="fr-FR" sz="1200" b="1" dirty="0" smtClean="0">
                <a:solidFill>
                  <a:schemeClr val="tx1"/>
                </a:solidFill>
              </a:rPr>
              <a:t>nergétique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6624" y="2073310"/>
            <a:ext cx="2336151" cy="18573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Soutenir </a:t>
            </a:r>
            <a:r>
              <a:rPr lang="fr-FR" sz="1200" b="1" dirty="0">
                <a:solidFill>
                  <a:schemeClr val="tx1"/>
                </a:solidFill>
              </a:rPr>
              <a:t>les projets innovants </a:t>
            </a:r>
            <a:r>
              <a:rPr lang="fr-FR" sz="1200" dirty="0" smtClean="0">
                <a:solidFill>
                  <a:schemeClr val="tx1"/>
                </a:solidFill>
              </a:rPr>
              <a:t>portés </a:t>
            </a:r>
            <a:r>
              <a:rPr lang="fr-FR" sz="1200" dirty="0">
                <a:solidFill>
                  <a:schemeClr val="tx1"/>
                </a:solidFill>
              </a:rPr>
              <a:t>par des start-up et des PME </a:t>
            </a:r>
            <a:r>
              <a:rPr lang="fr-FR" sz="1200" dirty="0" smtClean="0">
                <a:solidFill>
                  <a:schemeClr val="tx1"/>
                </a:solidFill>
              </a:rPr>
              <a:t>dans </a:t>
            </a:r>
            <a:r>
              <a:rPr lang="fr-FR" sz="1200" dirty="0">
                <a:solidFill>
                  <a:schemeClr val="tx1"/>
                </a:solidFill>
              </a:rPr>
              <a:t>la continuité du dispositif </a:t>
            </a:r>
            <a:r>
              <a:rPr lang="fr-FR" sz="1200" dirty="0" smtClean="0">
                <a:solidFill>
                  <a:schemeClr val="tx1"/>
                </a:solidFill>
              </a:rPr>
              <a:t>IPME</a:t>
            </a:r>
            <a:endParaRPr lang="fr-FR" sz="1200" dirty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</a:rPr>
              <a:t>3</a:t>
            </a:r>
            <a:r>
              <a:rPr lang="fr-FR" sz="1200" b="1" dirty="0" smtClean="0">
                <a:solidFill>
                  <a:schemeClr val="tx1"/>
                </a:solidFill>
              </a:rPr>
              <a:t>ème </a:t>
            </a:r>
            <a:r>
              <a:rPr lang="fr-FR" sz="1200" b="1" dirty="0">
                <a:solidFill>
                  <a:schemeClr val="tx1"/>
                </a:solidFill>
              </a:rPr>
              <a:t>vague </a:t>
            </a:r>
            <a:r>
              <a:rPr lang="fr-FR" sz="1200" b="1" dirty="0" smtClean="0">
                <a:solidFill>
                  <a:schemeClr val="tx1"/>
                </a:solidFill>
              </a:rPr>
              <a:t>ouverte </a:t>
            </a:r>
            <a:r>
              <a:rPr lang="fr-FR" sz="1200" dirty="0" smtClean="0">
                <a:solidFill>
                  <a:schemeClr val="tx1"/>
                </a:solidFill>
              </a:rPr>
              <a:t>:</a:t>
            </a:r>
          </a:p>
          <a:p>
            <a:pPr marL="360363" lvl="1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Février 2019 </a:t>
            </a:r>
          </a:p>
          <a:p>
            <a:pPr marL="360363" lvl="1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Mai 2019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46824" y="2073310"/>
            <a:ext cx="2620605" cy="1857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Cibler les </a:t>
            </a:r>
            <a:r>
              <a:rPr lang="fr-FR" sz="1200" b="1" dirty="0">
                <a:solidFill>
                  <a:schemeClr val="tx1"/>
                </a:solidFill>
              </a:rPr>
              <a:t>projets coopératifs </a:t>
            </a:r>
            <a:r>
              <a:rPr lang="fr-FR" sz="1200" dirty="0">
                <a:solidFill>
                  <a:schemeClr val="tx1"/>
                </a:solidFill>
              </a:rPr>
              <a:t>associant des entreprises et des instituts de recherche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Exclusivement pour les sujets : </a:t>
            </a:r>
          </a:p>
          <a:p>
            <a:pPr marL="360363" lvl="1" indent="-182563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Transports </a:t>
            </a:r>
          </a:p>
          <a:p>
            <a:pPr marL="360363" lvl="1" indent="-182563"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Mobilité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324521" y="3026264"/>
            <a:ext cx="2336151" cy="9043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</a:rPr>
              <a:t>Financement </a:t>
            </a:r>
            <a:r>
              <a:rPr lang="fr-FR" sz="1200" dirty="0">
                <a:solidFill>
                  <a:schemeClr val="tx1"/>
                </a:solidFill>
              </a:rPr>
              <a:t>en fonds propres d’infrastructures innovantes de type </a:t>
            </a:r>
            <a:r>
              <a:rPr lang="fr-FR" sz="1200" b="1" i="1" dirty="0" smtClean="0">
                <a:solidFill>
                  <a:schemeClr val="tx1"/>
                </a:solidFill>
              </a:rPr>
              <a:t>premières </a:t>
            </a:r>
            <a:r>
              <a:rPr lang="fr-FR" sz="1200" b="1" i="1" dirty="0">
                <a:solidFill>
                  <a:schemeClr val="tx1"/>
                </a:solidFill>
              </a:rPr>
              <a:t>commerciales</a:t>
            </a:r>
          </a:p>
        </p:txBody>
      </p:sp>
      <p:sp>
        <p:nvSpPr>
          <p:cNvPr id="27" name="Bande diagonale 26"/>
          <p:cNvSpPr/>
          <p:nvPr/>
        </p:nvSpPr>
        <p:spPr>
          <a:xfrm flipH="1" flipV="1">
            <a:off x="2022803" y="3160864"/>
            <a:ext cx="936104" cy="915566"/>
          </a:xfrm>
          <a:prstGeom prst="diagStripe">
            <a:avLst>
              <a:gd name="adj" fmla="val 68102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Bande diagonale 30"/>
          <p:cNvSpPr/>
          <p:nvPr/>
        </p:nvSpPr>
        <p:spPr>
          <a:xfrm flipH="1" flipV="1">
            <a:off x="5069674" y="3160864"/>
            <a:ext cx="936104" cy="915566"/>
          </a:xfrm>
          <a:prstGeom prst="diagStripe">
            <a:avLst>
              <a:gd name="adj" fmla="val 68102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Bande diagonale 33"/>
          <p:cNvSpPr/>
          <p:nvPr/>
        </p:nvSpPr>
        <p:spPr>
          <a:xfrm flipH="1" flipV="1">
            <a:off x="7865274" y="3160864"/>
            <a:ext cx="936104" cy="915566"/>
          </a:xfrm>
          <a:prstGeom prst="diagStripe">
            <a:avLst>
              <a:gd name="adj" fmla="val 68102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" name="Bande diagonale 36"/>
          <p:cNvSpPr/>
          <p:nvPr/>
        </p:nvSpPr>
        <p:spPr>
          <a:xfrm flipH="1" flipV="1">
            <a:off x="7865274" y="2080232"/>
            <a:ext cx="936104" cy="915566"/>
          </a:xfrm>
          <a:prstGeom prst="diagStripe">
            <a:avLst>
              <a:gd name="adj" fmla="val 68102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47" name="Groupe 46"/>
          <p:cNvGrpSpPr/>
          <p:nvPr/>
        </p:nvGrpSpPr>
        <p:grpSpPr>
          <a:xfrm>
            <a:off x="4443377" y="4398655"/>
            <a:ext cx="567493" cy="740939"/>
            <a:chOff x="2173729" y="3628513"/>
            <a:chExt cx="937578" cy="1077669"/>
          </a:xfrm>
        </p:grpSpPr>
        <p:sp>
          <p:nvSpPr>
            <p:cNvPr id="43" name="Rectangle 42"/>
            <p:cNvSpPr/>
            <p:nvPr/>
          </p:nvSpPr>
          <p:spPr>
            <a:xfrm>
              <a:off x="2173729" y="4279860"/>
              <a:ext cx="178852" cy="2880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9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703305" y="3650838"/>
              <a:ext cx="398686" cy="14401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900"/>
            </a:p>
          </p:txBody>
        </p:sp>
        <p:sp>
          <p:nvSpPr>
            <p:cNvPr id="45" name="Bande diagonale 44"/>
            <p:cNvSpPr/>
            <p:nvPr/>
          </p:nvSpPr>
          <p:spPr>
            <a:xfrm flipH="1" flipV="1">
              <a:off x="2175203" y="3650838"/>
              <a:ext cx="936104" cy="915566"/>
            </a:xfrm>
            <a:prstGeom prst="diagStripe">
              <a:avLst>
                <a:gd name="adj" fmla="val 68102"/>
              </a:avLst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900">
                <a:solidFill>
                  <a:schemeClr val="tx1"/>
                </a:solidFill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 rot="18694105">
              <a:off x="2191069" y="4002088"/>
              <a:ext cx="1077669" cy="330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b="1" dirty="0" smtClean="0">
                  <a:solidFill>
                    <a:schemeClr val="bg1"/>
                  </a:solidFill>
                </a:rPr>
                <a:t>Aides d’état</a:t>
              </a:r>
              <a:endParaRPr lang="fr-FR" sz="7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5106992" y="4355185"/>
            <a:ext cx="567493" cy="827876"/>
            <a:chOff x="2173729" y="3565287"/>
            <a:chExt cx="937578" cy="1204116"/>
          </a:xfrm>
        </p:grpSpPr>
        <p:sp>
          <p:nvSpPr>
            <p:cNvPr id="49" name="Rectangle 48"/>
            <p:cNvSpPr/>
            <p:nvPr/>
          </p:nvSpPr>
          <p:spPr>
            <a:xfrm>
              <a:off x="2173729" y="4279860"/>
              <a:ext cx="178852" cy="28803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90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703305" y="3650838"/>
              <a:ext cx="398686" cy="144016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900"/>
            </a:p>
          </p:txBody>
        </p:sp>
        <p:sp>
          <p:nvSpPr>
            <p:cNvPr id="51" name="Bande diagonale 50"/>
            <p:cNvSpPr/>
            <p:nvPr/>
          </p:nvSpPr>
          <p:spPr>
            <a:xfrm flipH="1" flipV="1">
              <a:off x="2175203" y="3650838"/>
              <a:ext cx="936104" cy="915566"/>
            </a:xfrm>
            <a:prstGeom prst="diagStripe">
              <a:avLst>
                <a:gd name="adj" fmla="val 68102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900">
                <a:solidFill>
                  <a:schemeClr val="tx1"/>
                </a:solidFill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 rot="18694105">
              <a:off x="2150553" y="4002085"/>
              <a:ext cx="1204116" cy="330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b="1" dirty="0" smtClean="0">
                  <a:solidFill>
                    <a:schemeClr val="bg1"/>
                  </a:solidFill>
                </a:rPr>
                <a:t>Fonds Propres</a:t>
              </a:r>
              <a:endParaRPr lang="fr-FR" sz="7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ZoneTexte 52"/>
          <p:cNvSpPr txBox="1"/>
          <p:nvPr/>
        </p:nvSpPr>
        <p:spPr>
          <a:xfrm>
            <a:off x="2958266" y="458797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Type de soutien</a:t>
            </a:r>
            <a:endParaRPr lang="fr-FR" sz="1200" dirty="0"/>
          </a:p>
        </p:txBody>
      </p:sp>
      <p:cxnSp>
        <p:nvCxnSpPr>
          <p:cNvPr id="55" name="Connecteur droit 54"/>
          <p:cNvCxnSpPr/>
          <p:nvPr/>
        </p:nvCxnSpPr>
        <p:spPr>
          <a:xfrm>
            <a:off x="4265839" y="4425582"/>
            <a:ext cx="0" cy="61790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riangle isocèle 55"/>
          <p:cNvSpPr/>
          <p:nvPr/>
        </p:nvSpPr>
        <p:spPr>
          <a:xfrm rot="5400000">
            <a:off x="4247408" y="4704247"/>
            <a:ext cx="100450" cy="7200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630" y="526918"/>
            <a:ext cx="1151938" cy="36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1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/>
              <a:t>Un continuum </a:t>
            </a:r>
            <a:r>
              <a:rPr lang="fr-FR" dirty="0" smtClean="0"/>
              <a:t>du financement des projets RDI</a:t>
            </a:r>
            <a:endParaRPr lang="fr-FR" sz="1800" dirty="0"/>
          </a:p>
        </p:txBody>
      </p:sp>
      <p:sp>
        <p:nvSpPr>
          <p:cNvPr id="12" name="Sous-titre 11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Le PIA opéré par </a:t>
            </a:r>
            <a:r>
              <a:rPr lang="fr-FR" dirty="0" smtClean="0"/>
              <a:t>l’ADEME</a:t>
            </a:r>
            <a:endParaRPr lang="fr-FR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-818516"/>
            <a:ext cx="1817297" cy="2094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99829" tIns="899829" rIns="899829" bIns="89982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660099" y="1327869"/>
            <a:ext cx="8385474" cy="3733195"/>
            <a:chOff x="255303" y="1327869"/>
            <a:chExt cx="5662541" cy="3733195"/>
          </a:xfrm>
        </p:grpSpPr>
        <p:sp>
          <p:nvSpPr>
            <p:cNvPr id="41" name="Parallélogramme 40"/>
            <p:cNvSpPr/>
            <p:nvPr/>
          </p:nvSpPr>
          <p:spPr>
            <a:xfrm rot="5400000" flipV="1">
              <a:off x="681767" y="2196303"/>
              <a:ext cx="2138091" cy="1416976"/>
            </a:xfrm>
            <a:prstGeom prst="parallelogram">
              <a:avLst>
                <a:gd name="adj" fmla="val 19946"/>
              </a:avLst>
            </a:prstGeom>
            <a:noFill/>
            <a:ln w="3175"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15" name="Connecteur droit 14"/>
            <p:cNvCxnSpPr/>
            <p:nvPr/>
          </p:nvCxnSpPr>
          <p:spPr>
            <a:xfrm flipV="1">
              <a:off x="1003996" y="1835743"/>
              <a:ext cx="0" cy="2355894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255303" y="1997520"/>
              <a:ext cx="741106" cy="2625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050" b="1" dirty="0" smtClean="0"/>
                <a:t>Project collaboratif</a:t>
              </a:r>
              <a:endParaRPr lang="fr-FR" sz="1050" b="1" dirty="0"/>
            </a:p>
          </p:txBody>
        </p:sp>
        <p:cxnSp>
          <p:nvCxnSpPr>
            <p:cNvPr id="19" name="Connecteur droit 18"/>
            <p:cNvCxnSpPr/>
            <p:nvPr/>
          </p:nvCxnSpPr>
          <p:spPr>
            <a:xfrm flipV="1">
              <a:off x="942754" y="4126425"/>
              <a:ext cx="4274237" cy="1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996409" y="2787774"/>
              <a:ext cx="4327720" cy="0"/>
            </a:xfrm>
            <a:prstGeom prst="line">
              <a:avLst/>
            </a:prstGeom>
            <a:ln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Image 22" descr="bandeau_ADEME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62" t="4918" r="83459" b="3370"/>
            <a:stretch/>
          </p:blipFill>
          <p:spPr>
            <a:xfrm>
              <a:off x="3241902" y="4597077"/>
              <a:ext cx="310066" cy="429392"/>
            </a:xfrm>
            <a:prstGeom prst="rect">
              <a:avLst/>
            </a:prstGeom>
          </p:spPr>
        </p:pic>
        <p:sp>
          <p:nvSpPr>
            <p:cNvPr id="20" name="ZoneTexte 19"/>
            <p:cNvSpPr txBox="1"/>
            <p:nvPr/>
          </p:nvSpPr>
          <p:spPr>
            <a:xfrm>
              <a:off x="5176738" y="3936457"/>
              <a:ext cx="741106" cy="2625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050" b="1" dirty="0" smtClean="0"/>
                <a:t>Montant des projets</a:t>
              </a:r>
              <a:br>
                <a:rPr lang="fr-FR" sz="1050" b="1" dirty="0" smtClean="0"/>
              </a:br>
              <a:r>
                <a:rPr lang="fr-FR" sz="1050" b="1" dirty="0" smtClean="0"/>
                <a:t>(M EUR)</a:t>
              </a:r>
              <a:endParaRPr lang="fr-FR" sz="1050" b="1" dirty="0"/>
            </a:p>
          </p:txBody>
        </p:sp>
        <p:sp>
          <p:nvSpPr>
            <p:cNvPr id="54" name="Parallélogramme 53"/>
            <p:cNvSpPr/>
            <p:nvPr/>
          </p:nvSpPr>
          <p:spPr>
            <a:xfrm rot="5400000" flipV="1">
              <a:off x="2717066" y="1028629"/>
              <a:ext cx="1441567" cy="3055796"/>
            </a:xfrm>
            <a:prstGeom prst="parallelogram">
              <a:avLst>
                <a:gd name="adj" fmla="val 5962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2730815" y="4674975"/>
              <a:ext cx="741106" cy="262505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100" b="1" dirty="0" smtClean="0"/>
                <a:t>PIA 3</a:t>
              </a:r>
              <a:endParaRPr lang="fr-FR" sz="1050" b="1" i="1" dirty="0"/>
            </a:p>
          </p:txBody>
        </p:sp>
        <p:cxnSp>
          <p:nvCxnSpPr>
            <p:cNvPr id="62" name="Connecteur droit 61"/>
            <p:cNvCxnSpPr/>
            <p:nvPr/>
          </p:nvCxnSpPr>
          <p:spPr>
            <a:xfrm>
              <a:off x="395536" y="1471885"/>
              <a:ext cx="492859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ZoneTexte 62"/>
            <p:cNvSpPr txBox="1"/>
            <p:nvPr/>
          </p:nvSpPr>
          <p:spPr>
            <a:xfrm>
              <a:off x="1648963" y="1327869"/>
              <a:ext cx="277748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400" dirty="0" smtClean="0"/>
                <a:t>Montant des projets et dispositifs PIA associés</a:t>
              </a:r>
              <a:endParaRPr lang="fr-FR" sz="1400" dirty="0"/>
            </a:p>
          </p:txBody>
        </p:sp>
        <p:grpSp>
          <p:nvGrpSpPr>
            <p:cNvPr id="4" name="Groupe 3"/>
            <p:cNvGrpSpPr/>
            <p:nvPr/>
          </p:nvGrpSpPr>
          <p:grpSpPr>
            <a:xfrm>
              <a:off x="1241352" y="4328401"/>
              <a:ext cx="3996473" cy="280445"/>
              <a:chOff x="1381585" y="4263950"/>
              <a:chExt cx="3996473" cy="280445"/>
            </a:xfrm>
          </p:grpSpPr>
          <p:sp>
            <p:nvSpPr>
              <p:cNvPr id="59" name="Accolade fermante 58"/>
              <p:cNvSpPr/>
              <p:nvPr/>
            </p:nvSpPr>
            <p:spPr>
              <a:xfrm rot="5400000">
                <a:off x="3768257" y="2762149"/>
                <a:ext cx="108000" cy="3111602"/>
              </a:xfrm>
              <a:prstGeom prst="rightBrace">
                <a:avLst>
                  <a:gd name="adj1" fmla="val 8333"/>
                  <a:gd name="adj2" fmla="val 713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Accolade fermante 59"/>
              <p:cNvSpPr/>
              <p:nvPr/>
            </p:nvSpPr>
            <p:spPr>
              <a:xfrm rot="5400000">
                <a:off x="2920902" y="2810856"/>
                <a:ext cx="108000" cy="3186633"/>
              </a:xfrm>
              <a:prstGeom prst="rightBrace">
                <a:avLst>
                  <a:gd name="adj1" fmla="val 8333"/>
                  <a:gd name="adj2" fmla="val 3845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Accolade fermante 37"/>
              <p:cNvSpPr/>
              <p:nvPr/>
            </p:nvSpPr>
            <p:spPr>
              <a:xfrm rot="5400000">
                <a:off x="2020801" y="3797179"/>
                <a:ext cx="108000" cy="1386431"/>
              </a:xfrm>
              <a:prstGeom prst="rightBrace">
                <a:avLst>
                  <a:gd name="adj1" fmla="val 8333"/>
                  <a:gd name="adj2" fmla="val 5274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39" name="Image 38" descr="bandeau_ADEME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62" t="4918" r="83459" b="3370"/>
            <a:stretch/>
          </p:blipFill>
          <p:spPr>
            <a:xfrm>
              <a:off x="1681292" y="4631672"/>
              <a:ext cx="310066" cy="429392"/>
            </a:xfrm>
            <a:prstGeom prst="rect">
              <a:avLst/>
            </a:prstGeom>
          </p:spPr>
        </p:pic>
        <p:sp>
          <p:nvSpPr>
            <p:cNvPr id="45" name="ZoneTexte 44"/>
            <p:cNvSpPr txBox="1"/>
            <p:nvPr/>
          </p:nvSpPr>
          <p:spPr>
            <a:xfrm>
              <a:off x="1100769" y="4709001"/>
              <a:ext cx="741106" cy="262505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900" dirty="0" smtClean="0"/>
                <a:t>Projets R&amp;D </a:t>
              </a:r>
              <a:endParaRPr lang="fr-FR" sz="800" i="1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075434" y="4134099"/>
              <a:ext cx="448694" cy="150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100" dirty="0" smtClean="0"/>
                <a:t>1</a:t>
              </a:r>
              <a:endParaRPr lang="fr-FR" sz="1050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1600829" y="4134099"/>
              <a:ext cx="448694" cy="150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100" dirty="0" smtClean="0"/>
                <a:t>2</a:t>
              </a:r>
              <a:endParaRPr lang="fr-FR" sz="1050" dirty="0"/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2651619" y="4134099"/>
              <a:ext cx="448694" cy="150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100" dirty="0"/>
                <a:t>5</a:t>
              </a:r>
              <a:endParaRPr lang="fr-FR" sz="1050" dirty="0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3177014" y="4134099"/>
              <a:ext cx="448694" cy="150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050" dirty="0" smtClean="0"/>
                <a:t>10</a:t>
              </a:r>
              <a:endParaRPr lang="fr-FR" sz="1050" dirty="0"/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4753200" y="4134099"/>
              <a:ext cx="448694" cy="150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100" dirty="0" smtClean="0"/>
                <a:t>Et +</a:t>
              </a:r>
              <a:endParaRPr lang="fr-FR" sz="1050" dirty="0"/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4227804" y="4134099"/>
              <a:ext cx="448694" cy="150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100" dirty="0" smtClean="0"/>
                <a:t>50</a:t>
              </a:r>
              <a:endParaRPr lang="fr-FR" sz="1050" dirty="0"/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2126224" y="4134099"/>
              <a:ext cx="448694" cy="150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100" dirty="0"/>
                <a:t>3</a:t>
              </a:r>
              <a:endParaRPr lang="fr-FR" sz="1050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3702409" y="4134099"/>
              <a:ext cx="448694" cy="150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050" dirty="0" smtClean="0"/>
                <a:t>25</a:t>
              </a:r>
              <a:endParaRPr lang="fr-FR" sz="1050" dirty="0"/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1270110" y="2219686"/>
              <a:ext cx="458894" cy="2660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700" dirty="0" smtClean="0"/>
                <a:t>Projets R&amp;D ADEME</a:t>
              </a:r>
              <a:endParaRPr lang="fr-FR" sz="700" dirty="0"/>
            </a:p>
          </p:txBody>
        </p:sp>
        <p:pic>
          <p:nvPicPr>
            <p:cNvPr id="77" name="Image 7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257"/>
            <a:stretch/>
          </p:blipFill>
          <p:spPr>
            <a:xfrm>
              <a:off x="4390571" y="2239235"/>
              <a:ext cx="140454" cy="161389"/>
            </a:xfrm>
            <a:prstGeom prst="rect">
              <a:avLst/>
            </a:prstGeom>
          </p:spPr>
        </p:pic>
        <p:pic>
          <p:nvPicPr>
            <p:cNvPr id="80" name="Image 79" descr="bandeau_ADEME.pn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62" t="4918" r="83459" b="3370"/>
            <a:stretch/>
          </p:blipFill>
          <p:spPr>
            <a:xfrm>
              <a:off x="1755043" y="2275139"/>
              <a:ext cx="120932" cy="167472"/>
            </a:xfrm>
            <a:prstGeom prst="rect">
              <a:avLst/>
            </a:prstGeom>
          </p:spPr>
        </p:pic>
        <p:sp>
          <p:nvSpPr>
            <p:cNvPr id="82" name="Parallélogramme 81"/>
            <p:cNvSpPr/>
            <p:nvPr/>
          </p:nvSpPr>
          <p:spPr>
            <a:xfrm rot="5400000" flipV="1">
              <a:off x="1547482" y="2431811"/>
              <a:ext cx="979324" cy="1719576"/>
            </a:xfrm>
            <a:prstGeom prst="parallelogram">
              <a:avLst>
                <a:gd name="adj" fmla="val 49743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255303" y="3186896"/>
              <a:ext cx="741106" cy="2625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1050" b="1" dirty="0" smtClean="0"/>
                <a:t>Project individuel</a:t>
              </a:r>
              <a:endParaRPr lang="fr-FR" sz="1050" b="1" dirty="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1467979" y="3147814"/>
              <a:ext cx="1004290" cy="262505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fr-FR" sz="900" b="1" dirty="0" smtClean="0"/>
                <a:t>Concours d’innovation</a:t>
              </a:r>
              <a:endParaRPr lang="fr-FR" sz="900" dirty="0" smtClean="0"/>
            </a:p>
          </p:txBody>
        </p:sp>
        <p:pic>
          <p:nvPicPr>
            <p:cNvPr id="85" name="Image 8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257"/>
            <a:stretch/>
          </p:blipFill>
          <p:spPr>
            <a:xfrm>
              <a:off x="1690960" y="3395690"/>
              <a:ext cx="140454" cy="161389"/>
            </a:xfrm>
            <a:prstGeom prst="rect">
              <a:avLst/>
            </a:prstGeom>
          </p:spPr>
        </p:pic>
        <p:pic>
          <p:nvPicPr>
            <p:cNvPr id="86" name="Image 85" descr="bandeau_ADEME.pn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62" t="4918" r="83459" b="3370"/>
            <a:stretch/>
          </p:blipFill>
          <p:spPr>
            <a:xfrm>
              <a:off x="1911846" y="3406906"/>
              <a:ext cx="120932" cy="167472"/>
            </a:xfrm>
            <a:prstGeom prst="rect">
              <a:avLst/>
            </a:prstGeom>
          </p:spPr>
        </p:pic>
        <p:sp>
          <p:nvSpPr>
            <p:cNvPr id="87" name="ZoneTexte 86"/>
            <p:cNvSpPr txBox="1"/>
            <p:nvPr/>
          </p:nvSpPr>
          <p:spPr>
            <a:xfrm>
              <a:off x="3116582" y="2211545"/>
              <a:ext cx="1248371" cy="262505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noAutofit/>
            </a:bodyPr>
            <a:lstStyle/>
            <a:p>
              <a:pPr algn="r"/>
              <a:r>
                <a:rPr lang="fr-FR" sz="900" b="1" dirty="0" smtClean="0"/>
                <a:t>Transport &amp; Mobilité</a:t>
              </a:r>
              <a:endParaRPr lang="fr-FR" sz="900" dirty="0" smtClean="0"/>
            </a:p>
          </p:txBody>
        </p:sp>
        <p:pic>
          <p:nvPicPr>
            <p:cNvPr id="88" name="Image 87" descr="bandeau_ADEME.pn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62" t="4918" r="83459" b="3370"/>
            <a:stretch/>
          </p:blipFill>
          <p:spPr>
            <a:xfrm>
              <a:off x="4587406" y="2234274"/>
              <a:ext cx="120932" cy="167472"/>
            </a:xfrm>
            <a:prstGeom prst="rect">
              <a:avLst/>
            </a:prstGeom>
          </p:spPr>
        </p:pic>
        <p:pic>
          <p:nvPicPr>
            <p:cNvPr id="89" name="Image 8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257"/>
            <a:stretch/>
          </p:blipFill>
          <p:spPr>
            <a:xfrm>
              <a:off x="3545264" y="4677054"/>
              <a:ext cx="231474" cy="265972"/>
            </a:xfrm>
            <a:prstGeom prst="rect">
              <a:avLst/>
            </a:prstGeom>
          </p:spPr>
        </p:pic>
        <p:sp>
          <p:nvSpPr>
            <p:cNvPr id="57" name="ZoneTexte 56"/>
            <p:cNvSpPr txBox="1"/>
            <p:nvPr/>
          </p:nvSpPr>
          <p:spPr>
            <a:xfrm>
              <a:off x="2038752" y="2497036"/>
              <a:ext cx="1086560" cy="262505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noAutofit/>
            </a:bodyPr>
            <a:lstStyle/>
            <a:p>
              <a:pPr algn="r"/>
              <a:r>
                <a:rPr lang="fr-FR" sz="900" b="1" dirty="0" smtClean="0"/>
                <a:t>Démonstrateurs</a:t>
              </a:r>
            </a:p>
          </p:txBody>
        </p:sp>
        <p:pic>
          <p:nvPicPr>
            <p:cNvPr id="75" name="Image 7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257"/>
            <a:stretch/>
          </p:blipFill>
          <p:spPr>
            <a:xfrm>
              <a:off x="3150931" y="2511000"/>
              <a:ext cx="140454" cy="161389"/>
            </a:xfrm>
            <a:prstGeom prst="rect">
              <a:avLst/>
            </a:prstGeom>
          </p:spPr>
        </p:pic>
        <p:pic>
          <p:nvPicPr>
            <p:cNvPr id="78" name="Image 77" descr="bandeau_ADEME.pn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62" t="4918" r="83459" b="3370"/>
            <a:stretch/>
          </p:blipFill>
          <p:spPr>
            <a:xfrm>
              <a:off x="3347765" y="2511000"/>
              <a:ext cx="120932" cy="1674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331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8"/>
          <p:cNvSpPr/>
          <p:nvPr/>
        </p:nvSpPr>
        <p:spPr>
          <a:xfrm rot="5400000">
            <a:off x="4989875" y="-746237"/>
            <a:ext cx="327170" cy="61722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0000">
                <a:schemeClr val="tx2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92075" marR="0" lvl="0" indent="0" algn="l" defTabSz="7183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Rounded Rectangle 8"/>
          <p:cNvSpPr/>
          <p:nvPr/>
        </p:nvSpPr>
        <p:spPr>
          <a:xfrm rot="5400000">
            <a:off x="4752020" y="-1280678"/>
            <a:ext cx="1440160" cy="6840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marL="434975" marR="0" lvl="0" indent="-342900" algn="l" defTabSz="718362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FR" sz="13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Présentation 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générale du </a:t>
            </a:r>
            <a:r>
              <a:rPr kumimoji="0" lang="fr-FR" sz="13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PIA 3 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opéré par </a:t>
            </a:r>
            <a:r>
              <a:rPr kumimoji="0" lang="fr-FR" sz="13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l’ADEME</a:t>
            </a:r>
          </a:p>
          <a:p>
            <a:pPr marL="434975" marR="0" lvl="0" indent="-342900" algn="l" defTabSz="718362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endParaRPr kumimoji="0" lang="fr-FR" sz="13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434975" marR="0" lvl="0" indent="-342900" algn="l" defTabSz="718362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FR" sz="13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Présentation 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de </a:t>
            </a:r>
            <a:r>
              <a:rPr kumimoji="0" lang="fr-FR" sz="13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l’action « Transports » </a:t>
            </a:r>
            <a:r>
              <a:rPr kumimoji="0" lang="fr-FR" sz="135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Ecosystèmes </a:t>
            </a:r>
            <a:r>
              <a:rPr kumimoji="0" lang="fr-FR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d’innovation performants </a:t>
            </a:r>
            <a:endParaRPr kumimoji="0" lang="fr-FR" sz="135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2051720" y="105476"/>
            <a:ext cx="6984776" cy="75608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8EB8CE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EB8CE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Sommaire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8EB8CE"/>
              </a:solidFill>
              <a:effectLst/>
              <a:uLnTx/>
              <a:uFillTx/>
              <a:latin typeface="Trebuchet MS" panose="020B0603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212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0"/>
            <a:ext cx="7560840" cy="627534"/>
          </a:xfrm>
        </p:spPr>
        <p:txBody>
          <a:bodyPr>
            <a:noAutofit/>
          </a:bodyPr>
          <a:lstStyle/>
          <a:p>
            <a:r>
              <a:rPr lang="fr-FR" dirty="0" smtClean="0"/>
              <a:t>AAP </a:t>
            </a:r>
            <a:r>
              <a:rPr lang="fr-FR" dirty="0"/>
              <a:t>« Transports » Ecosystèmes d’innovation performants</a:t>
            </a:r>
          </a:p>
        </p:txBody>
      </p:sp>
      <p:sp>
        <p:nvSpPr>
          <p:cNvPr id="10" name="Sous-titre 9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 smtClean="0"/>
              <a:t>Contexte et Objectif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395536" y="1347614"/>
            <a:ext cx="8445580" cy="3290020"/>
          </a:xfrm>
          <a:prstGeom prst="rect">
            <a:avLst/>
          </a:prstGeom>
          <a:noFill/>
        </p:spPr>
        <p:txBody>
          <a:bodyPr>
            <a:normAutofit fontScale="77500" lnSpcReduction="20000"/>
          </a:bodyPr>
          <a:lstStyle/>
          <a:p>
            <a:pPr marL="331185" indent="-331185" algn="just" eaLnBrk="0" hangingPunct="0">
              <a:lnSpc>
                <a:spcPct val="120000"/>
              </a:lnSpc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/>
            </a:pPr>
            <a:r>
              <a:rPr lang="fr-FR" sz="1400" b="1" dirty="0"/>
              <a:t>Marché des transports, de la logistique et de la mobilité durables (transports routier, ferroviaire et guidé, maritime et fluvial, </a:t>
            </a:r>
            <a:r>
              <a:rPr lang="fr-FR" sz="1400" b="1" dirty="0" smtClean="0"/>
              <a:t> logistique, </a:t>
            </a:r>
            <a:r>
              <a:rPr lang="fr-FR" sz="1400" b="1" dirty="0"/>
              <a:t>multimodal)</a:t>
            </a:r>
          </a:p>
          <a:p>
            <a:pPr marL="331185" indent="-331185" algn="just" eaLnBrk="0" hangingPunct="0">
              <a:lnSpc>
                <a:spcPct val="120000"/>
              </a:lnSpc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/>
            </a:pPr>
            <a:r>
              <a:rPr lang="fr-FR" sz="1400" b="1" dirty="0"/>
              <a:t>Projet basé sur une propriété intellectuelle :</a:t>
            </a:r>
          </a:p>
          <a:p>
            <a:pPr marL="800100" lvl="1" indent="-342900" algn="just" eaLnBrk="0" hangingPunct="0">
              <a:lnSpc>
                <a:spcPct val="120000"/>
              </a:lnSpc>
              <a:spcAft>
                <a:spcPct val="20000"/>
              </a:spcAft>
              <a:buClr>
                <a:srgbClr val="EC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fr-FR" sz="1400" dirty="0" smtClean="0"/>
              <a:t>développée par un laboratoire public ou un institut de recherche indépendant </a:t>
            </a:r>
          </a:p>
          <a:p>
            <a:pPr marL="800100" lvl="1" indent="-342900" algn="just" eaLnBrk="0" hangingPunct="0">
              <a:lnSpc>
                <a:spcPct val="120000"/>
              </a:lnSpc>
              <a:spcAft>
                <a:spcPct val="20000"/>
              </a:spcAft>
              <a:buClr>
                <a:srgbClr val="EC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fr-FR" sz="1400" dirty="0" smtClean="0"/>
              <a:t>dans le cadre d’un projet antérieur soutenu financièrement sur fonds publics</a:t>
            </a:r>
          </a:p>
          <a:p>
            <a:pPr marL="800100" lvl="1" indent="-342900" algn="just" eaLnBrk="0" hangingPunct="0">
              <a:lnSpc>
                <a:spcPct val="120000"/>
              </a:lnSpc>
              <a:spcAft>
                <a:spcPct val="20000"/>
              </a:spcAft>
              <a:buClr>
                <a:srgbClr val="EC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fr-FR" sz="1400" dirty="0" smtClean="0"/>
              <a:t>d’un niveau de maturité compris entre un TRL de niveau 3 et 5 </a:t>
            </a:r>
          </a:p>
          <a:p>
            <a:pPr marL="457200" lvl="1" algn="just" eaLnBrk="0" hangingPunct="0">
              <a:lnSpc>
                <a:spcPct val="120000"/>
              </a:lnSpc>
              <a:spcAft>
                <a:spcPct val="20000"/>
              </a:spcAft>
              <a:buClr>
                <a:srgbClr val="EC0000"/>
              </a:buClr>
              <a:buSzPct val="120000"/>
              <a:defRPr/>
            </a:pPr>
            <a:endParaRPr lang="fr-FR" sz="1000" dirty="0" smtClean="0"/>
          </a:p>
          <a:p>
            <a:pPr marL="331185" indent="-331185" algn="just" eaLnBrk="0" hangingPunct="0">
              <a:lnSpc>
                <a:spcPct val="120000"/>
              </a:lnSpc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/>
            </a:pPr>
            <a:r>
              <a:rPr lang="fr-FR" sz="1400" b="1" dirty="0" smtClean="0"/>
              <a:t>Objectifs : </a:t>
            </a:r>
          </a:p>
          <a:p>
            <a:pPr marL="800100" lvl="1" indent="-342900" algn="just" eaLnBrk="0" hangingPunct="0">
              <a:spcBef>
                <a:spcPts val="600"/>
              </a:spcBef>
              <a:spcAft>
                <a:spcPct val="20000"/>
              </a:spcAft>
              <a:buClr>
                <a:srgbClr val="EC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fr-FR" sz="1400" dirty="0" smtClean="0"/>
              <a:t>développer </a:t>
            </a:r>
            <a:r>
              <a:rPr lang="fr-FR" sz="1400" dirty="0"/>
              <a:t>des équipements, sous-systèmes ou services innovants et compétitifs</a:t>
            </a:r>
          </a:p>
          <a:p>
            <a:pPr marL="800100" lvl="1" indent="-342900" algn="just" eaLnBrk="0" hangingPunct="0">
              <a:spcBef>
                <a:spcPts val="600"/>
              </a:spcBef>
              <a:spcAft>
                <a:spcPct val="20000"/>
              </a:spcAft>
              <a:buClr>
                <a:srgbClr val="EC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fr-FR" sz="1400" dirty="0"/>
              <a:t>Incluant des phases de démonstrations pré-commerciales de biens et services destinés aux marchés du transport et de la mobilité durable, d’un TRL 6 au moins </a:t>
            </a:r>
          </a:p>
          <a:p>
            <a:pPr marL="800100" lvl="1" indent="-342900" algn="just" eaLnBrk="0" hangingPunct="0">
              <a:spcBef>
                <a:spcPts val="600"/>
              </a:spcBef>
              <a:spcAft>
                <a:spcPct val="20000"/>
              </a:spcAft>
              <a:buClr>
                <a:srgbClr val="EC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fr-FR" sz="1400" dirty="0"/>
              <a:t>Démontrant la capacité du porteur à commercialiser les solutions ainsi développées (soit directement à des consommateurs finaux, soit à d’autres entreprises</a:t>
            </a:r>
            <a:r>
              <a:rPr lang="fr-FR" sz="1400" dirty="0" smtClean="0"/>
              <a:t>)</a:t>
            </a:r>
          </a:p>
          <a:p>
            <a:pPr marL="457200" lvl="1" algn="just" eaLnBrk="0" hangingPunct="0">
              <a:spcBef>
                <a:spcPts val="600"/>
              </a:spcBef>
              <a:spcAft>
                <a:spcPct val="20000"/>
              </a:spcAft>
              <a:buClr>
                <a:srgbClr val="EC0000"/>
              </a:buClr>
              <a:buSzPct val="120000"/>
              <a:defRPr/>
            </a:pPr>
            <a:endParaRPr lang="fr-FR" sz="1100" dirty="0"/>
          </a:p>
          <a:p>
            <a:pPr marL="331185" indent="-331185" algn="just" eaLnBrk="0" hangingPunct="0">
              <a:lnSpc>
                <a:spcPct val="120000"/>
              </a:lnSpc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/>
            </a:pPr>
            <a:r>
              <a:rPr lang="fr-FR" sz="1400" b="1" dirty="0"/>
              <a:t>Déploiement de ces solutions ou réalisation des infrastructures soutenant ces solutions non-éligibles</a:t>
            </a:r>
          </a:p>
          <a:p>
            <a:pPr marL="331185" indent="-331185" algn="just" eaLnBrk="0" hangingPunct="0">
              <a:lnSpc>
                <a:spcPct val="110000"/>
              </a:lnSpc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/>
            </a:pP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20717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1763688" y="0"/>
            <a:ext cx="7560840" cy="627534"/>
          </a:xfrm>
        </p:spPr>
        <p:txBody>
          <a:bodyPr>
            <a:normAutofit/>
          </a:bodyPr>
          <a:lstStyle/>
          <a:p>
            <a:r>
              <a:rPr lang="fr-FR" dirty="0" smtClean="0"/>
              <a:t>AAP </a:t>
            </a:r>
            <a:r>
              <a:rPr lang="fr-FR" dirty="0"/>
              <a:t>« Transports » Ecosystèmes d’innovation performants</a:t>
            </a:r>
          </a:p>
        </p:txBody>
      </p:sp>
      <p:sp>
        <p:nvSpPr>
          <p:cNvPr id="13" name="Sous-titre 12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 smtClean="0"/>
              <a:t>Modalités de financement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67544" y="1347614"/>
            <a:ext cx="5027656" cy="336404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>
                <a:solidFill>
                  <a:srgbClr val="404040"/>
                </a:solidFill>
              </a:rPr>
              <a:t>Type de projet :</a:t>
            </a:r>
          </a:p>
          <a:p>
            <a:pPr lvl="1">
              <a:buClr>
                <a:srgbClr val="EF4333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404040"/>
                </a:solidFill>
              </a:rPr>
              <a:t>Projet collaboratif porté par une entreprise limité à 5 partenaires financés</a:t>
            </a:r>
          </a:p>
          <a:p>
            <a:pPr>
              <a:spcBef>
                <a:spcPts val="1200"/>
              </a:spcBef>
            </a:pPr>
            <a:r>
              <a:rPr lang="fr-FR" sz="1200" dirty="0">
                <a:solidFill>
                  <a:srgbClr val="404040"/>
                </a:solidFill>
              </a:rPr>
              <a:t>Critères financiers d’éligibilité projet :</a:t>
            </a:r>
          </a:p>
          <a:p>
            <a:pPr lvl="1">
              <a:buClr>
                <a:srgbClr val="EF4333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404040"/>
                </a:solidFill>
              </a:rPr>
              <a:t>2 M€ minimum</a:t>
            </a:r>
          </a:p>
          <a:p>
            <a:pPr>
              <a:spcBef>
                <a:spcPts val="1200"/>
              </a:spcBef>
              <a:buClr>
                <a:srgbClr val="EF4333"/>
              </a:buClr>
            </a:pPr>
            <a:r>
              <a:rPr lang="fr-FR" sz="1200" dirty="0">
                <a:solidFill>
                  <a:srgbClr val="404040"/>
                </a:solidFill>
              </a:rPr>
              <a:t>Financement :</a:t>
            </a:r>
          </a:p>
          <a:p>
            <a:pPr lvl="1">
              <a:buClr>
                <a:srgbClr val="EF4333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404040"/>
                </a:solidFill>
              </a:rPr>
              <a:t>Montant forfaitaire des frais connexes à 20% des salaires de personnel interne</a:t>
            </a:r>
          </a:p>
          <a:p>
            <a:pPr lvl="1">
              <a:buClr>
                <a:srgbClr val="EF4333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404040"/>
                </a:solidFill>
              </a:rPr>
              <a:t>Aucune aide &lt; 200 k€ pour un partenaire GE</a:t>
            </a:r>
          </a:p>
          <a:p>
            <a:pPr>
              <a:spcBef>
                <a:spcPts val="1200"/>
              </a:spcBef>
            </a:pPr>
            <a:r>
              <a:rPr lang="fr-FR" sz="1200" dirty="0">
                <a:solidFill>
                  <a:srgbClr val="404040"/>
                </a:solidFill>
              </a:rPr>
              <a:t>Modalité de remboursement des Avances remboursables</a:t>
            </a:r>
          </a:p>
          <a:p>
            <a:pPr lvl="1" algn="just">
              <a:buClr>
                <a:srgbClr val="EF4333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404040"/>
                </a:solidFill>
              </a:rPr>
              <a:t>50% </a:t>
            </a:r>
            <a:r>
              <a:rPr lang="fr-FR" sz="1200" dirty="0">
                <a:solidFill>
                  <a:srgbClr val="404040"/>
                </a:solidFill>
              </a:rPr>
              <a:t>AVR sur avancement projet </a:t>
            </a:r>
            <a:r>
              <a:rPr lang="fr-FR" sz="1200" dirty="0" smtClean="0">
                <a:solidFill>
                  <a:srgbClr val="404040"/>
                </a:solidFill>
              </a:rPr>
              <a:t>au </a:t>
            </a:r>
            <a:r>
              <a:rPr lang="fr-FR" sz="1200" dirty="0">
                <a:solidFill>
                  <a:srgbClr val="404040"/>
                </a:solidFill>
              </a:rPr>
              <a:t>Taux CE + 100 pts de </a:t>
            </a:r>
            <a:r>
              <a:rPr lang="fr-FR" sz="1200" dirty="0" smtClean="0">
                <a:solidFill>
                  <a:srgbClr val="404040"/>
                </a:solidFill>
              </a:rPr>
              <a:t>base ET</a:t>
            </a:r>
            <a:endParaRPr lang="fr-FR" sz="1200" dirty="0">
              <a:solidFill>
                <a:srgbClr val="404040"/>
              </a:solidFill>
            </a:endParaRPr>
          </a:p>
          <a:p>
            <a:pPr lvl="1" algn="just">
              <a:buClr>
                <a:srgbClr val="EF4333"/>
              </a:buClr>
              <a:buSzPct val="100000"/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404040"/>
                </a:solidFill>
              </a:rPr>
              <a:t>50 </a:t>
            </a:r>
            <a:r>
              <a:rPr lang="fr-FR" sz="1200" dirty="0">
                <a:solidFill>
                  <a:srgbClr val="404040"/>
                </a:solidFill>
              </a:rPr>
              <a:t>% AVR </a:t>
            </a:r>
            <a:r>
              <a:rPr lang="fr-FR" sz="1200" dirty="0" smtClean="0">
                <a:solidFill>
                  <a:srgbClr val="404040"/>
                </a:solidFill>
              </a:rPr>
              <a:t>sur premier </a:t>
            </a:r>
            <a:r>
              <a:rPr lang="fr-FR" sz="1200" dirty="0">
                <a:solidFill>
                  <a:srgbClr val="404040"/>
                </a:solidFill>
              </a:rPr>
              <a:t>succès commercial au Taux CE + 100 pts de base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4108" y="2355726"/>
            <a:ext cx="3233267" cy="119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8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383618"/>
            <a:ext cx="7702390" cy="756084"/>
          </a:xfrm>
        </p:spPr>
        <p:txBody>
          <a:bodyPr anchor="t">
            <a:noAutofit/>
          </a:bodyPr>
          <a:lstStyle/>
          <a:p>
            <a:pPr algn="l"/>
            <a:r>
              <a:rPr lang="fr-FR" sz="2400" b="1" dirty="0"/>
              <a:t>Présentation des appels à projets ADEME du PIA 3</a:t>
            </a: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1200" b="1" dirty="0"/>
              <a:t>Direction des Investissements d’Avenir</a:t>
            </a:r>
            <a:br>
              <a:rPr lang="fr-FR" sz="1200" b="1" dirty="0"/>
            </a:br>
            <a:endParaRPr lang="fr-FR" sz="1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867894"/>
            <a:ext cx="1869742" cy="59815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494"/>
            <a:ext cx="9144000" cy="4572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1590" y="2571750"/>
            <a:ext cx="4392488" cy="1368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 smtClean="0">
                <a:solidFill>
                  <a:schemeClr val="tx1"/>
                </a:solidFill>
              </a:rPr>
              <a:t>Lien vers l’appel à projets</a:t>
            </a:r>
          </a:p>
          <a:p>
            <a:endParaRPr lang="fr-FR" sz="1400" b="1" dirty="0" smtClean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https</a:t>
            </a:r>
            <a:r>
              <a:rPr lang="fr-FR" sz="1400" dirty="0">
                <a:solidFill>
                  <a:schemeClr val="tx1"/>
                </a:solidFill>
              </a:rPr>
              <a:t>://appelsaprojets.ademe.fr/aap/ADEIP2019-25</a:t>
            </a:r>
          </a:p>
        </p:txBody>
      </p:sp>
    </p:spTree>
    <p:extLst>
      <p:ext uri="{BB962C8B-B14F-4D97-AF65-F5344CB8AC3E}">
        <p14:creationId xmlns:p14="http://schemas.microsoft.com/office/powerpoint/2010/main" val="223239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hème Office">
  <a:themeElements>
    <a:clrScheme name="Ademe colorimétrie orange">
      <a:dk1>
        <a:sysClr val="windowText" lastClr="000000"/>
      </a:dk1>
      <a:lt1>
        <a:sysClr val="window" lastClr="FFFFFF"/>
      </a:lt1>
      <a:dk2>
        <a:srgbClr val="EF5B2F"/>
      </a:dk2>
      <a:lt2>
        <a:srgbClr val="EEECE1"/>
      </a:lt2>
      <a:accent1>
        <a:srgbClr val="FAC08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938953"/>
      </a:accent6>
      <a:hlink>
        <a:srgbClr val="4D4D4D"/>
      </a:hlink>
      <a:folHlink>
        <a:srgbClr val="BFBFBF"/>
      </a:folHlink>
    </a:clrScheme>
    <a:fontScheme name="Personnalisé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_bleu-16_9.pptx" id="{E93411CA-B772-46B5-A661-F2F929463547}" vid="{43D1E525-8B9F-4114-839E-7F03E2F10656}"/>
    </a:ext>
  </a:extLst>
</a:theme>
</file>

<file path=ppt/theme/theme2.xml><?xml version="1.0" encoding="utf-8"?>
<a:theme xmlns:a="http://schemas.openxmlformats.org/drawingml/2006/main" name="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_bleu-16_9.pptx" id="{E93411CA-B772-46B5-A661-F2F929463547}" vid="{2C5791E9-6934-48B4-B1E4-75AE74E8D520}"/>
    </a:ext>
  </a:extLst>
</a:theme>
</file>

<file path=ppt/theme/theme3.xml><?xml version="1.0" encoding="utf-8"?>
<a:theme xmlns:a="http://schemas.openxmlformats.org/drawingml/2006/main" name="INTERCALAIRE">
  <a:themeElements>
    <a:clrScheme name="Ademe colorimétrie orange">
      <a:dk1>
        <a:sysClr val="windowText" lastClr="000000"/>
      </a:dk1>
      <a:lt1>
        <a:sysClr val="window" lastClr="FFFFFF"/>
      </a:lt1>
      <a:dk2>
        <a:srgbClr val="EF5B2F"/>
      </a:dk2>
      <a:lt2>
        <a:srgbClr val="EEECE1"/>
      </a:lt2>
      <a:accent1>
        <a:srgbClr val="FAC08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938953"/>
      </a:accent6>
      <a:hlink>
        <a:srgbClr val="4D4D4D"/>
      </a:hlink>
      <a:folHlink>
        <a:srgbClr val="BFBFBF"/>
      </a:folHlink>
    </a:clrScheme>
    <a:fontScheme name="Personnalisé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_bleu-16_9.pptx" id="{E93411CA-B772-46B5-A661-F2F929463547}" vid="{EB41AFA4-246C-4AA0-8F10-270AED812C49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modele_bleu-16_9</Template>
  <TotalTime>1655</TotalTime>
  <Words>469</Words>
  <Application>Microsoft Office PowerPoint</Application>
  <PresentationFormat>Affichage à l'écran (16:9)</PresentationFormat>
  <Paragraphs>91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Trebuchet MS</vt:lpstr>
      <vt:lpstr>Wingdings</vt:lpstr>
      <vt:lpstr>2_Thème Office</vt:lpstr>
      <vt:lpstr>PAGE</vt:lpstr>
      <vt:lpstr>INTERCALAIRE</vt:lpstr>
      <vt:lpstr>Présentation des appels à projets ADEME du PIA 3  Direction des Investissements d’Avenir </vt:lpstr>
      <vt:lpstr>Présentation PowerPoint</vt:lpstr>
      <vt:lpstr>PIA 1 &amp; 2 : un bilan reconnu qui ouvre la voie au PIA 3</vt:lpstr>
      <vt:lpstr>PIA 3 : 3 actions structurantes de la transition énergétique et écologique (TEE)</vt:lpstr>
      <vt:lpstr>Un continuum du financement des projets RDI</vt:lpstr>
      <vt:lpstr>Présentation PowerPoint</vt:lpstr>
      <vt:lpstr>AAP « Transports » Ecosystèmes d’innovation performants</vt:lpstr>
      <vt:lpstr>AAP « Transports » Ecosystèmes d’innovation performants</vt:lpstr>
      <vt:lpstr>Présentation des appels à projets ADEME du PIA 3  Direction des Investissements d’Avenir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BRANDIBAT;Astrid GUINET;LELARGE Anthony</dc:creator>
  <cp:lastModifiedBy>LELARGE Anthony</cp:lastModifiedBy>
  <cp:revision>160</cp:revision>
  <cp:lastPrinted>2018-07-12T09:53:26Z</cp:lastPrinted>
  <dcterms:created xsi:type="dcterms:W3CDTF">2018-01-25T09:33:45Z</dcterms:created>
  <dcterms:modified xsi:type="dcterms:W3CDTF">2019-02-12T08:09:40Z</dcterms:modified>
</cp:coreProperties>
</file>